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55" r:id="rId2"/>
  </p:sldMasterIdLst>
  <p:sldIdLst>
    <p:sldId id="341" r:id="rId3"/>
    <p:sldId id="343" r:id="rId4"/>
    <p:sldId id="345" r:id="rId5"/>
    <p:sldId id="346" r:id="rId6"/>
    <p:sldId id="363" r:id="rId7"/>
    <p:sldId id="347" r:id="rId8"/>
    <p:sldId id="351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6" r:id="rId19"/>
    <p:sldId id="365" r:id="rId20"/>
    <p:sldId id="367" r:id="rId21"/>
    <p:sldId id="3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" userDrawn="1">
          <p15:clr>
            <a:srgbClr val="A4A3A4"/>
          </p15:clr>
        </p15:guide>
        <p15:guide id="2" pos="317" userDrawn="1">
          <p15:clr>
            <a:srgbClr val="A4A3A4"/>
          </p15:clr>
        </p15:guide>
        <p15:guide id="3" pos="7393" userDrawn="1">
          <p15:clr>
            <a:srgbClr val="A4A3A4"/>
          </p15:clr>
        </p15:guide>
        <p15:guide id="4" pos="3832" userDrawn="1">
          <p15:clr>
            <a:srgbClr val="A4A3A4"/>
          </p15:clr>
        </p15:guide>
        <p15:guide id="5" orient="horz" pos="40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Objects="1">
      <p:cViewPr varScale="1">
        <p:scale>
          <a:sx n="115" d="100"/>
          <a:sy n="115" d="100"/>
        </p:scale>
        <p:origin x="432" y="108"/>
      </p:cViewPr>
      <p:guideLst>
        <p:guide orient="horz" pos="1562"/>
        <p:guide pos="317"/>
        <p:guide pos="7393"/>
        <p:guide pos="3832"/>
        <p:guide orient="horz" pos="40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229870"/>
            <a:ext cx="12192635" cy="31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635875" y="6602095"/>
            <a:ext cx="346456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>
              <a:buFontTx/>
              <a:buNone/>
            </a:pP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  <a:sym typeface="맑은 고딕" charset="0"/>
              </a:rPr>
              <a:t>2024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  <a:sym typeface="맑은 고딕" charset="0"/>
              </a:rPr>
              <a:t>년도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  <a:sym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  <a:sym typeface="맑은 고딕" charset="0"/>
              </a:rPr>
              <a:t>프로젝트평가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  <a:sym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  <a:sym typeface="맑은 고딕" charset="0"/>
              </a:rPr>
              <a:t>훈련기관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  <a:sym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  <a:sym typeface="맑은 고딕" charset="0"/>
              </a:rPr>
              <a:t>신청안내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  <a:sym typeface="맑은 고딕" charset="0"/>
              </a:rPr>
              <a:t> 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004935" y="6593840"/>
            <a:ext cx="275590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fld id="{B9320F77-B9A0-41C5-862A-B4B631284C64}" type="slidenum"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  <a:sym typeface="맑은 고딕" charset="0"/>
              </a:rPr>
              <a:t>‹#›</a:t>
            </a:fld>
            <a:endParaRPr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세방고딕 Regular" charset="0"/>
              <a:ea typeface="세방고딕 Regular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2025-05-07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8"/>
          <p:cNvGrpSpPr>
            <a:grpSpLocks/>
          </p:cNvGrpSpPr>
          <p:nvPr/>
        </p:nvGrpSpPr>
        <p:grpSpPr>
          <a:xfrm>
            <a:off x="4815840" y="3242310"/>
            <a:ext cx="2558415" cy="2354580"/>
            <a:chOff x="4815840" y="3242310"/>
            <a:chExt cx="2558415" cy="2354580"/>
          </a:xfrm>
        </p:grpSpPr>
        <p:pic>
          <p:nvPicPr>
            <p:cNvPr id="90" name="그림 52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5840" y="3242310"/>
              <a:ext cx="2558415" cy="2354580"/>
            </a:xfrm>
            <a:prstGeom prst="rect">
              <a:avLst/>
            </a:prstGeom>
            <a:noFill/>
            <a:effectLst>
              <a:outerShdw blurRad="50800" dist="50800" sx="1000" sy="1000" algn="ctr" rotWithShape="0">
                <a:srgbClr val="000000"/>
              </a:outerShdw>
            </a:effectLst>
          </p:spPr>
        </p:pic>
        <p:pic>
          <p:nvPicPr>
            <p:cNvPr id="84" name="그림 4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465" y="3795395"/>
              <a:ext cx="1945640" cy="514350"/>
            </a:xfrm>
            <a:prstGeom prst="rect">
              <a:avLst/>
            </a:prstGeom>
            <a:noFill/>
          </p:spPr>
        </p:pic>
      </p:grpSp>
      <p:sp>
        <p:nvSpPr>
          <p:cNvPr id="85" name="텍스트 상자 46"/>
          <p:cNvSpPr txBox="1">
            <a:spLocks/>
          </p:cNvSpPr>
          <p:nvPr/>
        </p:nvSpPr>
        <p:spPr>
          <a:xfrm>
            <a:off x="0" y="0"/>
            <a:ext cx="12192635" cy="168910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6" name="텍스트 상자 48"/>
          <p:cNvSpPr txBox="1">
            <a:spLocks/>
          </p:cNvSpPr>
          <p:nvPr/>
        </p:nvSpPr>
        <p:spPr>
          <a:xfrm>
            <a:off x="828040" y="1407160"/>
            <a:ext cx="7117080" cy="1292860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charset="0"/>
                <a:ea typeface="나눔고딕 ExtraBold" charset="0"/>
              </a:rPr>
              <a:t>Spring boot JPA 활용 웹 개발 </a:t>
            </a:r>
          </a:p>
          <a:p>
            <a:pPr marL="0" indent="0" algn="l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charset="0"/>
                <a:ea typeface="나눔고딕 ExtraBold" charset="0"/>
              </a:rPr>
              <a:t>Project</a:t>
            </a:r>
          </a:p>
        </p:txBody>
      </p:sp>
      <p:sp>
        <p:nvSpPr>
          <p:cNvPr id="89" name="텍스트 상자 51"/>
          <p:cNvSpPr txBox="1">
            <a:spLocks/>
          </p:cNvSpPr>
          <p:nvPr/>
        </p:nvSpPr>
        <p:spPr>
          <a:xfrm>
            <a:off x="7168515" y="5337175"/>
            <a:ext cx="4274185" cy="831215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ko-KR" sz="16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2조 </a:t>
            </a:r>
            <a:r>
              <a:rPr lang="en-US" altLang="ko-KR" sz="1600" dirty="0" smtClean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ko-KR" sz="1600" dirty="0" smtClean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TEAM</a:t>
            </a:r>
            <a:r>
              <a:rPr lang="ko-KR" altLang="ko-KR" sz="16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_ </a:t>
            </a:r>
            <a:r>
              <a:rPr lang="ko-KR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JOBS</a:t>
            </a:r>
            <a:endParaRPr lang="ko-KR" altLang="en-US" sz="1600" b="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600" b="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정현민</a:t>
            </a:r>
            <a:r>
              <a:rPr lang="en-US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ko-KR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1600" b="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서일웅</a:t>
            </a:r>
            <a:r>
              <a:rPr lang="en-US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ko-KR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1600" b="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지종우</a:t>
            </a:r>
            <a:r>
              <a:rPr lang="en-US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ko-KR" altLang="ko-KR" sz="16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ko-KR" sz="1600" b="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조유빈</a:t>
            </a:r>
            <a:r>
              <a:rPr lang="ko-KR" altLang="en-US" sz="2000" b="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 </a:t>
            </a:r>
          </a:p>
        </p:txBody>
      </p:sp>
      <p:sp>
        <p:nvSpPr>
          <p:cNvPr id="91" name="텍스트 상자 97"/>
          <p:cNvSpPr txBox="1">
            <a:spLocks/>
          </p:cNvSpPr>
          <p:nvPr/>
        </p:nvSpPr>
        <p:spPr>
          <a:xfrm>
            <a:off x="878205" y="1036320"/>
            <a:ext cx="1711960" cy="369570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600" b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부산IT교육센터</a:t>
            </a:r>
            <a:endParaRPr lang="ko-KR" altLang="en-US" sz="1600" b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96" name="그룹 115"/>
          <p:cNvGrpSpPr>
            <a:grpSpLocks/>
          </p:cNvGrpSpPr>
          <p:nvPr/>
        </p:nvGrpSpPr>
        <p:grpSpPr>
          <a:xfrm>
            <a:off x="3898900" y="2739390"/>
            <a:ext cx="835025" cy="843280"/>
            <a:chOff x="3898900" y="2739390"/>
            <a:chExt cx="835025" cy="843280"/>
          </a:xfrm>
        </p:grpSpPr>
        <p:sp>
          <p:nvSpPr>
            <p:cNvPr id="94" name="도형 99"/>
            <p:cNvSpPr>
              <a:spLocks/>
            </p:cNvSpPr>
            <p:nvPr/>
          </p:nvSpPr>
          <p:spPr>
            <a:xfrm>
              <a:off x="3898900" y="2739390"/>
              <a:ext cx="835025" cy="843280"/>
            </a:xfrm>
            <a:custGeom>
              <a:avLst/>
              <a:gdLst>
                <a:gd name="TX0" fmla="*/ 1047155 w 1047218"/>
                <a:gd name="TY0" fmla="*/ 563441 h 1047470"/>
                <a:gd name="TX1" fmla="*/ 1047155 w 1047218"/>
                <a:gd name="TY1" fmla="*/ 483903 h 1047470"/>
                <a:gd name="TX2" fmla="*/ 992095 w 1047218"/>
                <a:gd name="TY2" fmla="*/ 428842 h 1047470"/>
                <a:gd name="TX3" fmla="*/ 942257 w 1047218"/>
                <a:gd name="TY3" fmla="*/ 428842 h 1047470"/>
                <a:gd name="TX4" fmla="*/ 889651 w 1047218"/>
                <a:gd name="TY4" fmla="*/ 391967 h 1047470"/>
                <a:gd name="TX5" fmla="*/ 875555 w 1047218"/>
                <a:gd name="TY5" fmla="*/ 356666 h 1047470"/>
                <a:gd name="TX6" fmla="*/ 886127 w 1047218"/>
                <a:gd name="TY6" fmla="*/ 295250 h 1047470"/>
                <a:gd name="TX7" fmla="*/ 921995 w 1047218"/>
                <a:gd name="TY7" fmla="*/ 259382 h 1047470"/>
                <a:gd name="TX8" fmla="*/ 921995 w 1047218"/>
                <a:gd name="TY8" fmla="*/ 181479 h 1047470"/>
                <a:gd name="TX9" fmla="*/ 865739 w 1047218"/>
                <a:gd name="TY9" fmla="*/ 125223 h 1047470"/>
                <a:gd name="TX10" fmla="*/ 787836 w 1047218"/>
                <a:gd name="TY10" fmla="*/ 125223 h 1047470"/>
                <a:gd name="TX11" fmla="*/ 755870 w 1047218"/>
                <a:gd name="TY11" fmla="*/ 157190 h 1047470"/>
                <a:gd name="TX12" fmla="*/ 692692 w 1047218"/>
                <a:gd name="TY12" fmla="*/ 167698 h 1047470"/>
                <a:gd name="TX13" fmla="*/ 653866 w 1047218"/>
                <a:gd name="TY13" fmla="*/ 150897 h 1047470"/>
                <a:gd name="TX14" fmla="*/ 618439 w 1047218"/>
                <a:gd name="TY14" fmla="*/ 99486 h 1047470"/>
                <a:gd name="TX15" fmla="*/ 618439 w 1047218"/>
                <a:gd name="TY15" fmla="*/ 55060 h 1047470"/>
                <a:gd name="TX16" fmla="*/ 563378 w 1047218"/>
                <a:gd name="TY16" fmla="*/ 0 h 1047470"/>
                <a:gd name="TX17" fmla="*/ 483840 w 1047218"/>
                <a:gd name="TY17" fmla="*/ 0 h 1047470"/>
                <a:gd name="TX18" fmla="*/ 428779 w 1047218"/>
                <a:gd name="TY18" fmla="*/ 55060 h 1047470"/>
                <a:gd name="TX19" fmla="*/ 428779 w 1047218"/>
                <a:gd name="TY19" fmla="*/ 95522 h 1047470"/>
                <a:gd name="TX20" fmla="*/ 391904 w 1047218"/>
                <a:gd name="TY20" fmla="*/ 147499 h 1047470"/>
                <a:gd name="TX21" fmla="*/ 349555 w 1047218"/>
                <a:gd name="TY21" fmla="*/ 164615 h 1047470"/>
                <a:gd name="TX22" fmla="*/ 287636 w 1047218"/>
                <a:gd name="TY22" fmla="*/ 153540 h 1047470"/>
                <a:gd name="TX23" fmla="*/ 259382 w 1047218"/>
                <a:gd name="TY23" fmla="*/ 125286 h 1047470"/>
                <a:gd name="TX24" fmla="*/ 181479 w 1047218"/>
                <a:gd name="TY24" fmla="*/ 125286 h 1047470"/>
                <a:gd name="TX25" fmla="*/ 125223 w 1047218"/>
                <a:gd name="TY25" fmla="*/ 181542 h 1047470"/>
                <a:gd name="TX26" fmla="*/ 125223 w 1047218"/>
                <a:gd name="TY26" fmla="*/ 259445 h 1047470"/>
                <a:gd name="TX27" fmla="*/ 152785 w 1047218"/>
                <a:gd name="TY27" fmla="*/ 287006 h 1047470"/>
                <a:gd name="TX28" fmla="*/ 163734 w 1047218"/>
                <a:gd name="TY28" fmla="*/ 349240 h 1047470"/>
                <a:gd name="TX29" fmla="*/ 146052 w 1047218"/>
                <a:gd name="TY29" fmla="*/ 392345 h 1047470"/>
                <a:gd name="TX30" fmla="*/ 94201 w 1047218"/>
                <a:gd name="TY30" fmla="*/ 428905 h 1047470"/>
                <a:gd name="TX31" fmla="*/ 55060 w 1047218"/>
                <a:gd name="TY31" fmla="*/ 428905 h 1047470"/>
                <a:gd name="TX32" fmla="*/ 0 w 1047218"/>
                <a:gd name="TY32" fmla="*/ 483965 h 1047470"/>
                <a:gd name="TX33" fmla="*/ 0 w 1047218"/>
                <a:gd name="TY33" fmla="*/ 563504 h 1047470"/>
                <a:gd name="TX34" fmla="*/ 55060 w 1047218"/>
                <a:gd name="TY34" fmla="*/ 618565 h 1047470"/>
                <a:gd name="TX35" fmla="*/ 96781 w 1047218"/>
                <a:gd name="TY35" fmla="*/ 618565 h 1047470"/>
                <a:gd name="TX36" fmla="*/ 148254 w 1047218"/>
                <a:gd name="TY36" fmla="*/ 654118 h 1047470"/>
                <a:gd name="TX37" fmla="*/ 165748 w 1047218"/>
                <a:gd name="TY37" fmla="*/ 694894 h 1047470"/>
                <a:gd name="TX38" fmla="*/ 155239 w 1047218"/>
                <a:gd name="TY38" fmla="*/ 758009 h 1047470"/>
                <a:gd name="TX39" fmla="*/ 125223 w 1047218"/>
                <a:gd name="TY39" fmla="*/ 788025 h 1047470"/>
                <a:gd name="TX40" fmla="*/ 125223 w 1047218"/>
                <a:gd name="TY40" fmla="*/ 865928 h 1047470"/>
                <a:gd name="TX41" fmla="*/ 181479 w 1047218"/>
                <a:gd name="TY41" fmla="*/ 922184 h 1047470"/>
                <a:gd name="TX42" fmla="*/ 259382 w 1047218"/>
                <a:gd name="TY42" fmla="*/ 922184 h 1047470"/>
                <a:gd name="TX43" fmla="*/ 292733 w 1047218"/>
                <a:gd name="TY43" fmla="*/ 888833 h 1047470"/>
                <a:gd name="TX44" fmla="*/ 355218 w 1047218"/>
                <a:gd name="TY44" fmla="*/ 878072 h 1047470"/>
                <a:gd name="TX45" fmla="*/ 391149 w 1047218"/>
                <a:gd name="TY45" fmla="*/ 892357 h 1047470"/>
                <a:gd name="TX46" fmla="*/ 428779 w 1047218"/>
                <a:gd name="TY46" fmla="*/ 943956 h 1047470"/>
                <a:gd name="TX47" fmla="*/ 428779 w 1047218"/>
                <a:gd name="TY47" fmla="*/ 992409 h 1047470"/>
                <a:gd name="TX48" fmla="*/ 483840 w 1047218"/>
                <a:gd name="TY48" fmla="*/ 1047470 h 1047470"/>
                <a:gd name="TX49" fmla="*/ 563378 w 1047218"/>
                <a:gd name="TY49" fmla="*/ 1047470 h 1047470"/>
                <a:gd name="TX50" fmla="*/ 618439 w 1047218"/>
                <a:gd name="TY50" fmla="*/ 992409 h 1047470"/>
                <a:gd name="TX51" fmla="*/ 618439 w 1047218"/>
                <a:gd name="TY51" fmla="*/ 939992 h 1047470"/>
                <a:gd name="TX52" fmla="*/ 654621 w 1047218"/>
                <a:gd name="TY52" fmla="*/ 888896 h 1047470"/>
                <a:gd name="TX53" fmla="*/ 688853 w 1047218"/>
                <a:gd name="TY53" fmla="*/ 874360 h 1047470"/>
                <a:gd name="TX54" fmla="*/ 751024 w 1047218"/>
                <a:gd name="TY54" fmla="*/ 885372 h 1047470"/>
                <a:gd name="TX55" fmla="*/ 787899 w 1047218"/>
                <a:gd name="TY55" fmla="*/ 922247 h 1047470"/>
                <a:gd name="TX56" fmla="*/ 865802 w 1047218"/>
                <a:gd name="TY56" fmla="*/ 922247 h 1047470"/>
                <a:gd name="TX57" fmla="*/ 922058 w 1047218"/>
                <a:gd name="TY57" fmla="*/ 865990 h 1047470"/>
                <a:gd name="TX58" fmla="*/ 922058 w 1047218"/>
                <a:gd name="TY58" fmla="*/ 788088 h 1047470"/>
                <a:gd name="TX59" fmla="*/ 884428 w 1047218"/>
                <a:gd name="TY59" fmla="*/ 750458 h 1047470"/>
                <a:gd name="TX60" fmla="*/ 873290 w 1047218"/>
                <a:gd name="TY60" fmla="*/ 688602 h 1047470"/>
                <a:gd name="TX61" fmla="*/ 887511 w 1047218"/>
                <a:gd name="TY61" fmla="*/ 654621 h 1047470"/>
                <a:gd name="TX62" fmla="*/ 939803 w 1047218"/>
                <a:gd name="TY62" fmla="*/ 618628 h 1047470"/>
                <a:gd name="TX63" fmla="*/ 992158 w 1047218"/>
                <a:gd name="TY63" fmla="*/ 618628 h 1047470"/>
                <a:gd name="TX64" fmla="*/ 1047218 w 1047218"/>
                <a:gd name="TY64" fmla="*/ 563567 h 104747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047218" h="1047470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ln>
              <a:noFill/>
              <a:prstDash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  <p:sp>
          <p:nvSpPr>
            <p:cNvPr id="95" name="도형 100"/>
            <p:cNvSpPr>
              <a:spLocks/>
            </p:cNvSpPr>
            <p:nvPr/>
          </p:nvSpPr>
          <p:spPr>
            <a:xfrm>
              <a:off x="4163060" y="3013710"/>
              <a:ext cx="295910" cy="297180"/>
            </a:xfrm>
            <a:custGeom>
              <a:avLst/>
              <a:gdLst>
                <a:gd name="TX0" fmla="*/ 397819 w 397820"/>
                <a:gd name="TY0" fmla="*/ 198910 h 397820"/>
                <a:gd name="TX1" fmla="*/ 198910 w 397820"/>
                <a:gd name="TY1" fmla="*/ 397819 h 397820"/>
                <a:gd name="TX2" fmla="*/ 0 w 397820"/>
                <a:gd name="TY2" fmla="*/ 198910 h 397820"/>
                <a:gd name="TX3" fmla="*/ 198910 w 397820"/>
                <a:gd name="TY3" fmla="*/ 0 h 397820"/>
                <a:gd name="TX4" fmla="*/ 397819 w 397820"/>
                <a:gd name="TY4" fmla="*/ 198910 h 39782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97820" h="397820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ln>
              <a:noFill/>
              <a:prstDash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97" name="그룹 171"/>
          <p:cNvGrpSpPr>
            <a:grpSpLocks/>
          </p:cNvGrpSpPr>
          <p:nvPr/>
        </p:nvGrpSpPr>
        <p:grpSpPr>
          <a:xfrm>
            <a:off x="4811395" y="2576830"/>
            <a:ext cx="421005" cy="442595"/>
            <a:chOff x="4811395" y="2576830"/>
            <a:chExt cx="421005" cy="442595"/>
          </a:xfrm>
        </p:grpSpPr>
        <p:sp>
          <p:nvSpPr>
            <p:cNvPr id="98" name="도형 169"/>
            <p:cNvSpPr>
              <a:spLocks/>
            </p:cNvSpPr>
            <p:nvPr/>
          </p:nvSpPr>
          <p:spPr>
            <a:xfrm>
              <a:off x="4811395" y="2576830"/>
              <a:ext cx="421005" cy="442595"/>
            </a:xfrm>
            <a:custGeom>
              <a:avLst/>
              <a:gdLst>
                <a:gd name="TX0" fmla="*/ 1047155 w 1047218"/>
                <a:gd name="TY0" fmla="*/ 563441 h 1047470"/>
                <a:gd name="TX1" fmla="*/ 1047155 w 1047218"/>
                <a:gd name="TY1" fmla="*/ 483903 h 1047470"/>
                <a:gd name="TX2" fmla="*/ 992095 w 1047218"/>
                <a:gd name="TY2" fmla="*/ 428842 h 1047470"/>
                <a:gd name="TX3" fmla="*/ 942257 w 1047218"/>
                <a:gd name="TY3" fmla="*/ 428842 h 1047470"/>
                <a:gd name="TX4" fmla="*/ 889651 w 1047218"/>
                <a:gd name="TY4" fmla="*/ 391967 h 1047470"/>
                <a:gd name="TX5" fmla="*/ 875555 w 1047218"/>
                <a:gd name="TY5" fmla="*/ 356666 h 1047470"/>
                <a:gd name="TX6" fmla="*/ 886127 w 1047218"/>
                <a:gd name="TY6" fmla="*/ 295250 h 1047470"/>
                <a:gd name="TX7" fmla="*/ 921995 w 1047218"/>
                <a:gd name="TY7" fmla="*/ 259382 h 1047470"/>
                <a:gd name="TX8" fmla="*/ 921995 w 1047218"/>
                <a:gd name="TY8" fmla="*/ 181479 h 1047470"/>
                <a:gd name="TX9" fmla="*/ 865739 w 1047218"/>
                <a:gd name="TY9" fmla="*/ 125223 h 1047470"/>
                <a:gd name="TX10" fmla="*/ 787836 w 1047218"/>
                <a:gd name="TY10" fmla="*/ 125223 h 1047470"/>
                <a:gd name="TX11" fmla="*/ 755870 w 1047218"/>
                <a:gd name="TY11" fmla="*/ 157190 h 1047470"/>
                <a:gd name="TX12" fmla="*/ 692692 w 1047218"/>
                <a:gd name="TY12" fmla="*/ 167698 h 1047470"/>
                <a:gd name="TX13" fmla="*/ 653866 w 1047218"/>
                <a:gd name="TY13" fmla="*/ 150897 h 1047470"/>
                <a:gd name="TX14" fmla="*/ 618439 w 1047218"/>
                <a:gd name="TY14" fmla="*/ 99486 h 1047470"/>
                <a:gd name="TX15" fmla="*/ 618439 w 1047218"/>
                <a:gd name="TY15" fmla="*/ 55060 h 1047470"/>
                <a:gd name="TX16" fmla="*/ 563378 w 1047218"/>
                <a:gd name="TY16" fmla="*/ 0 h 1047470"/>
                <a:gd name="TX17" fmla="*/ 483840 w 1047218"/>
                <a:gd name="TY17" fmla="*/ 0 h 1047470"/>
                <a:gd name="TX18" fmla="*/ 428779 w 1047218"/>
                <a:gd name="TY18" fmla="*/ 55060 h 1047470"/>
                <a:gd name="TX19" fmla="*/ 428779 w 1047218"/>
                <a:gd name="TY19" fmla="*/ 95522 h 1047470"/>
                <a:gd name="TX20" fmla="*/ 391904 w 1047218"/>
                <a:gd name="TY20" fmla="*/ 147499 h 1047470"/>
                <a:gd name="TX21" fmla="*/ 349555 w 1047218"/>
                <a:gd name="TY21" fmla="*/ 164615 h 1047470"/>
                <a:gd name="TX22" fmla="*/ 287636 w 1047218"/>
                <a:gd name="TY22" fmla="*/ 153540 h 1047470"/>
                <a:gd name="TX23" fmla="*/ 259382 w 1047218"/>
                <a:gd name="TY23" fmla="*/ 125286 h 1047470"/>
                <a:gd name="TX24" fmla="*/ 181479 w 1047218"/>
                <a:gd name="TY24" fmla="*/ 125286 h 1047470"/>
                <a:gd name="TX25" fmla="*/ 125223 w 1047218"/>
                <a:gd name="TY25" fmla="*/ 181542 h 1047470"/>
                <a:gd name="TX26" fmla="*/ 125223 w 1047218"/>
                <a:gd name="TY26" fmla="*/ 259445 h 1047470"/>
                <a:gd name="TX27" fmla="*/ 152785 w 1047218"/>
                <a:gd name="TY27" fmla="*/ 287006 h 1047470"/>
                <a:gd name="TX28" fmla="*/ 163734 w 1047218"/>
                <a:gd name="TY28" fmla="*/ 349240 h 1047470"/>
                <a:gd name="TX29" fmla="*/ 146052 w 1047218"/>
                <a:gd name="TY29" fmla="*/ 392345 h 1047470"/>
                <a:gd name="TX30" fmla="*/ 94201 w 1047218"/>
                <a:gd name="TY30" fmla="*/ 428905 h 1047470"/>
                <a:gd name="TX31" fmla="*/ 55060 w 1047218"/>
                <a:gd name="TY31" fmla="*/ 428905 h 1047470"/>
                <a:gd name="TX32" fmla="*/ 0 w 1047218"/>
                <a:gd name="TY32" fmla="*/ 483965 h 1047470"/>
                <a:gd name="TX33" fmla="*/ 0 w 1047218"/>
                <a:gd name="TY33" fmla="*/ 563504 h 1047470"/>
                <a:gd name="TX34" fmla="*/ 55060 w 1047218"/>
                <a:gd name="TY34" fmla="*/ 618565 h 1047470"/>
                <a:gd name="TX35" fmla="*/ 96781 w 1047218"/>
                <a:gd name="TY35" fmla="*/ 618565 h 1047470"/>
                <a:gd name="TX36" fmla="*/ 148254 w 1047218"/>
                <a:gd name="TY36" fmla="*/ 654118 h 1047470"/>
                <a:gd name="TX37" fmla="*/ 165748 w 1047218"/>
                <a:gd name="TY37" fmla="*/ 694894 h 1047470"/>
                <a:gd name="TX38" fmla="*/ 155239 w 1047218"/>
                <a:gd name="TY38" fmla="*/ 758009 h 1047470"/>
                <a:gd name="TX39" fmla="*/ 125223 w 1047218"/>
                <a:gd name="TY39" fmla="*/ 788025 h 1047470"/>
                <a:gd name="TX40" fmla="*/ 125223 w 1047218"/>
                <a:gd name="TY40" fmla="*/ 865928 h 1047470"/>
                <a:gd name="TX41" fmla="*/ 181479 w 1047218"/>
                <a:gd name="TY41" fmla="*/ 922184 h 1047470"/>
                <a:gd name="TX42" fmla="*/ 259382 w 1047218"/>
                <a:gd name="TY42" fmla="*/ 922184 h 1047470"/>
                <a:gd name="TX43" fmla="*/ 292733 w 1047218"/>
                <a:gd name="TY43" fmla="*/ 888833 h 1047470"/>
                <a:gd name="TX44" fmla="*/ 355218 w 1047218"/>
                <a:gd name="TY44" fmla="*/ 878072 h 1047470"/>
                <a:gd name="TX45" fmla="*/ 391149 w 1047218"/>
                <a:gd name="TY45" fmla="*/ 892357 h 1047470"/>
                <a:gd name="TX46" fmla="*/ 428779 w 1047218"/>
                <a:gd name="TY46" fmla="*/ 943956 h 1047470"/>
                <a:gd name="TX47" fmla="*/ 428779 w 1047218"/>
                <a:gd name="TY47" fmla="*/ 992409 h 1047470"/>
                <a:gd name="TX48" fmla="*/ 483840 w 1047218"/>
                <a:gd name="TY48" fmla="*/ 1047470 h 1047470"/>
                <a:gd name="TX49" fmla="*/ 563378 w 1047218"/>
                <a:gd name="TY49" fmla="*/ 1047470 h 1047470"/>
                <a:gd name="TX50" fmla="*/ 618439 w 1047218"/>
                <a:gd name="TY50" fmla="*/ 992409 h 1047470"/>
                <a:gd name="TX51" fmla="*/ 618439 w 1047218"/>
                <a:gd name="TY51" fmla="*/ 939992 h 1047470"/>
                <a:gd name="TX52" fmla="*/ 654621 w 1047218"/>
                <a:gd name="TY52" fmla="*/ 888896 h 1047470"/>
                <a:gd name="TX53" fmla="*/ 688853 w 1047218"/>
                <a:gd name="TY53" fmla="*/ 874360 h 1047470"/>
                <a:gd name="TX54" fmla="*/ 751024 w 1047218"/>
                <a:gd name="TY54" fmla="*/ 885372 h 1047470"/>
                <a:gd name="TX55" fmla="*/ 787899 w 1047218"/>
                <a:gd name="TY55" fmla="*/ 922247 h 1047470"/>
                <a:gd name="TX56" fmla="*/ 865802 w 1047218"/>
                <a:gd name="TY56" fmla="*/ 922247 h 1047470"/>
                <a:gd name="TX57" fmla="*/ 922058 w 1047218"/>
                <a:gd name="TY57" fmla="*/ 865990 h 1047470"/>
                <a:gd name="TX58" fmla="*/ 922058 w 1047218"/>
                <a:gd name="TY58" fmla="*/ 788088 h 1047470"/>
                <a:gd name="TX59" fmla="*/ 884428 w 1047218"/>
                <a:gd name="TY59" fmla="*/ 750458 h 1047470"/>
                <a:gd name="TX60" fmla="*/ 873290 w 1047218"/>
                <a:gd name="TY60" fmla="*/ 688602 h 1047470"/>
                <a:gd name="TX61" fmla="*/ 887511 w 1047218"/>
                <a:gd name="TY61" fmla="*/ 654621 h 1047470"/>
                <a:gd name="TX62" fmla="*/ 939803 w 1047218"/>
                <a:gd name="TY62" fmla="*/ 618628 h 1047470"/>
                <a:gd name="TX63" fmla="*/ 992158 w 1047218"/>
                <a:gd name="TY63" fmla="*/ 618628 h 1047470"/>
                <a:gd name="TX64" fmla="*/ 1047218 w 1047218"/>
                <a:gd name="TY64" fmla="*/ 563567 h 104747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047218" h="1047470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ln>
              <a:noFill/>
              <a:prstDash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  <p:sp>
          <p:nvSpPr>
            <p:cNvPr id="99" name="도형 170"/>
            <p:cNvSpPr>
              <a:spLocks/>
            </p:cNvSpPr>
            <p:nvPr/>
          </p:nvSpPr>
          <p:spPr>
            <a:xfrm>
              <a:off x="4944110" y="2720340"/>
              <a:ext cx="148590" cy="156210"/>
            </a:xfrm>
            <a:custGeom>
              <a:avLst/>
              <a:gdLst>
                <a:gd name="TX0" fmla="*/ 397819 w 397820"/>
                <a:gd name="TY0" fmla="*/ 198910 h 397820"/>
                <a:gd name="TX1" fmla="*/ 198910 w 397820"/>
                <a:gd name="TY1" fmla="*/ 397819 h 397820"/>
                <a:gd name="TX2" fmla="*/ 0 w 397820"/>
                <a:gd name="TY2" fmla="*/ 198910 h 397820"/>
                <a:gd name="TX3" fmla="*/ 198910 w 397820"/>
                <a:gd name="TY3" fmla="*/ 0 h 397820"/>
                <a:gd name="TX4" fmla="*/ 397819 w 397820"/>
                <a:gd name="TY4" fmla="*/ 198910 h 39782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97820" h="397820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ln>
              <a:noFill/>
              <a:prstDash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00" name="도형 251"/>
          <p:cNvSpPr>
            <a:spLocks/>
          </p:cNvSpPr>
          <p:nvPr/>
        </p:nvSpPr>
        <p:spPr>
          <a:xfrm>
            <a:off x="-12700" y="170180"/>
            <a:ext cx="12217400" cy="179705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300"/>
            <a:chOff x="541655" y="1430020"/>
            <a:chExt cx="10527665" cy="36830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637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/>
                <a:t> </a:t>
              </a:r>
              <a:r>
                <a:rPr lang="en-US" altLang="ko-KR" b="1"/>
                <a:t>E-R DIAG</a:t>
              </a:r>
              <a:r>
                <a:rPr lang="ko-KR" altLang="ko-KR" b="1"/>
                <a:t>R</a:t>
              </a:r>
              <a:r>
                <a:rPr lang="en-US" altLang="ko-KR" b="1"/>
                <a:t>AM</a:t>
              </a:r>
              <a:endParaRPr lang="ko-KR" altLang="en-US" b="1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870" cy="115570"/>
            </a:xfrm>
            <a:custGeom>
              <a:avLst/>
              <a:gdLst>
                <a:gd name="TX0" fmla="*/ 428021 w 450217"/>
                <a:gd name="TY0" fmla="*/ 214932 h 506848"/>
                <a:gd name="TX1" fmla="*/ 66705 w 450217"/>
                <a:gd name="TY1" fmla="*/ 6045 h 506848"/>
                <a:gd name="TX2" fmla="*/ 0 w 450217"/>
                <a:gd name="TY2" fmla="*/ 44511 h 506848"/>
                <a:gd name="TX3" fmla="*/ 0 w 450217"/>
                <a:gd name="TY3" fmla="*/ 462326 h 506848"/>
                <a:gd name="TX4" fmla="*/ 66705 w 450217"/>
                <a:gd name="TY4" fmla="*/ 500812 h 506848"/>
                <a:gd name="TX5" fmla="*/ 428021 w 450217"/>
                <a:gd name="TY5" fmla="*/ 291905 h 506848"/>
                <a:gd name="TX6" fmla="*/ 428021 w 450217"/>
                <a:gd name="TY6" fmla="*/ 214932 h 5068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7" h="506848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3074" name="그림 64" descr="C:/Users/it/AppData/Roaming/PolarisOffice/ETemp/12780_7366304/fImage139604219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5420" y="1981200"/>
            <a:ext cx="9277985" cy="4878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20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2407920"/>
            <a:ext cx="6256655" cy="315277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" name="그림 1" descr="C:/Users/it/AppData/Roaming/PolarisOffice/ETemp/10824_12070992/image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" y="3003550"/>
            <a:ext cx="6806565" cy="3246120"/>
          </a:xfrm>
          <a:prstGeom prst="rect">
            <a:avLst/>
          </a:prstGeom>
          <a:noFill/>
          <a:ln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 dirty="0" smtClean="0"/>
                <a:t>웹 페이지 구도 및 기능도 </a:t>
              </a:r>
              <a:r>
                <a:rPr lang="en-US" altLang="ko-KR" b="1" dirty="0" smtClean="0"/>
                <a:t>(</a:t>
              </a:r>
              <a:r>
                <a:rPr lang="ko-KR" altLang="en-US" b="1" dirty="0" err="1" smtClean="0"/>
                <a:t>메인화면</a:t>
              </a:r>
              <a:r>
                <a:rPr lang="en-US" altLang="ko-KR" b="1" dirty="0" smtClean="0"/>
                <a:t>)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799705" y="5733415"/>
            <a:ext cx="4236720" cy="9925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메인페이지에서 후기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BEST</a:t>
            </a: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콘서트 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최신 콘서트 등을 확인 가능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794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>
                <a:defRPr/>
              </a:pPr>
              <a:r>
                <a:rPr lang="ko-KR" altLang="en-US" b="1" dirty="0"/>
                <a:t> 웹 페이지 구도 및 기능도 </a:t>
              </a:r>
              <a:r>
                <a:rPr lang="en-US" altLang="ko-KR" b="1" dirty="0" smtClean="0"/>
                <a:t>(</a:t>
              </a:r>
              <a:r>
                <a:rPr lang="ko-KR" altLang="en-US" b="1" dirty="0" smtClean="0"/>
                <a:t>로그인</a:t>
              </a:r>
              <a:r>
                <a:rPr lang="en-US" altLang="ko-KR" b="1" dirty="0" smtClean="0"/>
                <a:t>)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2" name="그림 1" descr="C:/Users/it/AppData/Roaming/PolarisOffice/ETemp/19056_15401664/image1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" y="2400935"/>
            <a:ext cx="8328025" cy="4210685"/>
          </a:xfrm>
          <a:prstGeom prst="rect">
            <a:avLst/>
          </a:prstGeom>
          <a:noFill/>
          <a:ln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070975" y="5316855"/>
            <a:ext cx="2893695" cy="9925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 </a:t>
            </a:r>
            <a:r>
              <a:rPr lang="en-US" altLang="ko-KR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아이디</a:t>
            </a:r>
            <a:r>
              <a:rPr lang="en-US" altLang="ko-KR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비밀번호 입력</a:t>
            </a:r>
            <a:r>
              <a:rPr lang="en-US" altLang="ko-KR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 페이지 </a:t>
            </a:r>
            <a:r>
              <a:rPr lang="ko-KR" altLang="en-US" sz="13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이동가능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76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456815"/>
            <a:ext cx="8327390" cy="423164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>
                <a:defRPr/>
              </a:pPr>
              <a:r>
                <a:rPr lang="ko-KR" altLang="en-US" b="1" dirty="0"/>
                <a:t> 웹 페이지 구도 및 기능도 </a:t>
              </a:r>
              <a:r>
                <a:rPr lang="en-US" altLang="ko-KR" b="1" dirty="0" smtClean="0"/>
                <a:t>(</a:t>
              </a:r>
              <a:r>
                <a:rPr lang="ko-KR" altLang="en-US" b="1" dirty="0" err="1" smtClean="0"/>
                <a:t>공연목록</a:t>
              </a:r>
              <a:r>
                <a:rPr lang="en-US" altLang="ko-KR" b="1" dirty="0" smtClean="0"/>
                <a:t>)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0" y="2185035"/>
            <a:ext cx="6256655" cy="304419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976360" y="5373370"/>
            <a:ext cx="2893695" cy="18929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공연목록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공연상세</a:t>
            </a: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내용 확인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예약하기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리뷰쓰기등으로 이동 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16090" y="4940935"/>
            <a:ext cx="431800" cy="3422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483860" y="5112385"/>
            <a:ext cx="1350010" cy="26098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>
                <a:defRPr/>
              </a:pPr>
              <a:r>
                <a:rPr lang="ko-KR" altLang="en-US" b="1" dirty="0"/>
                <a:t> 웹 페이지 구도 및 기능도 </a:t>
              </a:r>
              <a:r>
                <a:rPr lang="en-US" altLang="ko-KR" b="1" dirty="0" smtClean="0"/>
                <a:t>(</a:t>
              </a:r>
              <a:r>
                <a:rPr lang="ko-KR" altLang="en-US" b="1" dirty="0" err="1" smtClean="0"/>
                <a:t>마이페이지</a:t>
              </a:r>
              <a:r>
                <a:rPr lang="en-US" altLang="ko-KR" b="1" dirty="0" smtClean="0"/>
                <a:t>)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2" name="그림 1" descr="C:/Users/it/AppData/Roaming/PolarisOffice/ETemp/19056_15401664/image1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2419350"/>
            <a:ext cx="8328025" cy="4215130"/>
          </a:xfrm>
          <a:prstGeom prst="rect">
            <a:avLst/>
          </a:prstGeom>
          <a:noFill/>
          <a:ln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976360" y="5373370"/>
            <a:ext cx="2893695" cy="18929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내정보</a:t>
            </a: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수정 및 회원탈퇴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예약내역</a:t>
            </a: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이동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찜 목록 이동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내가 쓴 리뷰 이동 </a:t>
            </a: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26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300"/>
            <a:chOff x="541655" y="1430020"/>
            <a:chExt cx="10527665" cy="36830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637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/>
                <a:t> 웹 페이지 구도 및 기능도 </a:t>
              </a:r>
              <a:r>
                <a:rPr lang="en-US" altLang="ko-KR" b="1"/>
                <a:t>(</a:t>
              </a:r>
              <a:r>
                <a:rPr lang="ko-KR" altLang="ko-KR" b="1"/>
                <a:t>예약 내역 및 추첨확인</a:t>
              </a:r>
              <a:r>
                <a:rPr lang="en-US" altLang="ko-KR" b="1"/>
                <a:t>)</a:t>
              </a:r>
              <a:endParaRPr lang="ko-KR" altLang="en-US" b="1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870" cy="115570"/>
            </a:xfrm>
            <a:custGeom>
              <a:avLst/>
              <a:gdLst>
                <a:gd name="TX0" fmla="*/ 428021 w 450217"/>
                <a:gd name="TY0" fmla="*/ 214932 h 506848"/>
                <a:gd name="TX1" fmla="*/ 66705 w 450217"/>
                <a:gd name="TY1" fmla="*/ 6045 h 506848"/>
                <a:gd name="TX2" fmla="*/ 0 w 450217"/>
                <a:gd name="TY2" fmla="*/ 44511 h 506848"/>
                <a:gd name="TX3" fmla="*/ 0 w 450217"/>
                <a:gd name="TY3" fmla="*/ 462326 h 506848"/>
                <a:gd name="TX4" fmla="*/ 66705 w 450217"/>
                <a:gd name="TY4" fmla="*/ 500812 h 506848"/>
                <a:gd name="TX5" fmla="*/ 428021 w 450217"/>
                <a:gd name="TY5" fmla="*/ 291905 h 506848"/>
                <a:gd name="TX6" fmla="*/ 428021 w 450217"/>
                <a:gd name="TY6" fmla="*/ 214932 h 5068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7" h="506848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4" name="그림 3" descr="C:/Users/it/AppData/Roaming/PolarisOffice/ETemp/19056_15401664/image1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475" y="4112895"/>
            <a:ext cx="4222115" cy="2644775"/>
          </a:xfrm>
          <a:prstGeom prst="rect">
            <a:avLst/>
          </a:prstGeom>
          <a:noFill/>
          <a:ln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pic>
        <p:nvPicPr>
          <p:cNvPr id="5" name="그림 4" descr="C:/Users/it/AppData/Roaming/PolarisOffice/ETemp/19056_15401664/image1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2106295"/>
            <a:ext cx="5519420" cy="3519805"/>
          </a:xfrm>
          <a:prstGeom prst="rect">
            <a:avLst/>
          </a:prstGeom>
          <a:noFill/>
          <a:ln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pic>
        <p:nvPicPr>
          <p:cNvPr id="6" name="그림 5" descr="C:/Users/it/AppData/Roaming/PolarisOffice/ETemp/19056_15401664/image1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2240915"/>
            <a:ext cx="4700905" cy="2270760"/>
          </a:xfrm>
          <a:prstGeom prst="rect">
            <a:avLst/>
          </a:prstGeom>
          <a:noFill/>
          <a:ln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976360" y="5868670"/>
            <a:ext cx="2893695" cy="15925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예약내역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3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추첨 결과</a:t>
            </a:r>
            <a:endParaRPr lang="en-US" altLang="ko-KR" sz="13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3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4720590" y="3852545"/>
            <a:ext cx="432435" cy="342900"/>
          </a:xfrm>
          <a:prstGeom prst="ellipse">
            <a:avLst/>
          </a:prstGeom>
          <a:noFill/>
          <a:ln w="38100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152390" y="4023995"/>
            <a:ext cx="1165225" cy="635"/>
          </a:xfrm>
          <a:prstGeom prst="straightConnector1">
            <a:avLst/>
          </a:prstGeom>
          <a:ln w="38100" cap="flat" cmpd="sng">
            <a:solidFill>
              <a:srgbClr val="00B0F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936490" y="4194810"/>
            <a:ext cx="635" cy="1009015"/>
          </a:xfrm>
          <a:prstGeom prst="straightConnector1">
            <a:avLst/>
          </a:prstGeom>
          <a:ln w="38100" cap="flat" cmpd="sng">
            <a:solidFill>
              <a:srgbClr val="00B0F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9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905" cy="235585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300"/>
            <a:chOff x="541655" y="1430020"/>
            <a:chExt cx="10527665" cy="36830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637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/>
                <a:t> 웹 페이지 구도 및 기능도 </a:t>
              </a:r>
              <a:r>
                <a:rPr lang="en-US" altLang="ko-KR" b="1"/>
                <a:t>(</a:t>
              </a:r>
              <a:r>
                <a:rPr lang="ko-KR" altLang="ko-KR" b="1"/>
                <a:t>찜목록</a:t>
              </a:r>
              <a:r>
                <a:rPr lang="en-US" altLang="ko-KR" b="1"/>
                <a:t>)</a:t>
              </a:r>
              <a:endParaRPr lang="ko-KR" altLang="en-US" b="1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870" cy="115570"/>
            </a:xfrm>
            <a:custGeom>
              <a:avLst/>
              <a:gdLst>
                <a:gd name="TX0" fmla="*/ 428021 w 450217"/>
                <a:gd name="TY0" fmla="*/ 214932 h 506848"/>
                <a:gd name="TX1" fmla="*/ 66705 w 450217"/>
                <a:gd name="TY1" fmla="*/ 6045 h 506848"/>
                <a:gd name="TX2" fmla="*/ 0 w 450217"/>
                <a:gd name="TY2" fmla="*/ 44511 h 506848"/>
                <a:gd name="TX3" fmla="*/ 0 w 450217"/>
                <a:gd name="TY3" fmla="*/ 462326 h 506848"/>
                <a:gd name="TX4" fmla="*/ 66705 w 450217"/>
                <a:gd name="TY4" fmla="*/ 500812 h 506848"/>
                <a:gd name="TX5" fmla="*/ 428021 w 450217"/>
                <a:gd name="TY5" fmla="*/ 291905 h 506848"/>
                <a:gd name="TX6" fmla="*/ 428021 w 450217"/>
                <a:gd name="TY6" fmla="*/ 214932 h 5068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7" h="506848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138" name="그림 75" descr="C:/Users/it/AppData/Roaming/PolarisOffice/ETemp/10824_12070992/fImage767758621446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70" y="2742565"/>
            <a:ext cx="5952490" cy="3256280"/>
          </a:xfrm>
          <a:prstGeom prst="rect">
            <a:avLst/>
          </a:prstGeom>
          <a:noFill/>
          <a:ln w="9525" cap="flat" cmpd="sng">
            <a:noFill/>
            <a:prstDash/>
            <a:round/>
          </a:ln>
          <a:effectLst>
            <a:glow rad="63500">
              <a:schemeClr val="accent6">
                <a:alpha val="40035"/>
              </a:schemeClr>
            </a:glow>
            <a:softEdge rad="12700"/>
          </a:effectLst>
        </p:spPr>
      </p:pic>
      <p:pic>
        <p:nvPicPr>
          <p:cNvPr id="139" name="그림 77" descr="C:/Users/it/AppData/Roaming/PolarisOffice/ETemp/10824_12070992/fImage304254623570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635" y="2408555"/>
            <a:ext cx="5193665" cy="3917950"/>
          </a:xfrm>
          <a:prstGeom prst="rect">
            <a:avLst/>
          </a:prstGeom>
          <a:noFill/>
          <a:ln w="38100" cap="flat" cmpd="sng">
            <a:prstDash val="solid"/>
            <a:round/>
          </a:ln>
          <a:effectLst>
            <a:glow rad="63500">
              <a:schemeClr val="accent6">
                <a:alpha val="40035"/>
              </a:schemeClr>
            </a:glow>
            <a:softEdge rad="12700"/>
          </a:effectLst>
        </p:spPr>
      </p:pic>
      <p:sp>
        <p:nvSpPr>
          <p:cNvPr id="140" name="도형 79"/>
          <p:cNvSpPr>
            <a:spLocks/>
          </p:cNvSpPr>
          <p:nvPr/>
        </p:nvSpPr>
        <p:spPr>
          <a:xfrm>
            <a:off x="3521075" y="3852545"/>
            <a:ext cx="432435" cy="342900"/>
          </a:xfrm>
          <a:prstGeom prst="ellipse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cxnSp>
        <p:nvCxnSpPr>
          <p:cNvPr id="141" name="도형 80"/>
          <p:cNvCxnSpPr/>
          <p:nvPr/>
        </p:nvCxnSpPr>
        <p:spPr>
          <a:xfrm>
            <a:off x="6139180" y="4652010"/>
            <a:ext cx="754380" cy="63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도형 82"/>
          <p:cNvSpPr>
            <a:spLocks/>
          </p:cNvSpPr>
          <p:nvPr/>
        </p:nvSpPr>
        <p:spPr>
          <a:xfrm>
            <a:off x="7428865" y="3804920"/>
            <a:ext cx="3887470" cy="22580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6135" cy="7385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7885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7365" cy="566420"/>
            <a:chOff x="325120" y="385445"/>
            <a:chExt cx="4317365" cy="566420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136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2190" cy="4311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디테일</a:t>
              </a: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8520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905" cy="235585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8300" cy="368935"/>
            <a:chOff x="541655" y="1430020"/>
            <a:chExt cx="10528300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637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/>
                <a:t> 웹 페이지 구도 및 기능도 </a:t>
              </a:r>
              <a:r>
                <a:rPr lang="en-US" altLang="ko-KR" b="1"/>
                <a:t>(</a:t>
              </a:r>
              <a:r>
                <a:rPr lang="ko-KR" altLang="ko-KR" b="1"/>
                <a:t>게시판</a:t>
              </a:r>
              <a:r>
                <a:rPr lang="en-US" altLang="ko-KR" b="1"/>
                <a:t>)</a:t>
              </a:r>
              <a:endParaRPr lang="ko-KR" altLang="en-US" b="1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870" cy="115570"/>
            </a:xfrm>
            <a:custGeom>
              <a:avLst/>
              <a:gdLst>
                <a:gd name="TX0" fmla="*/ 428021 w 450217"/>
                <a:gd name="TY0" fmla="*/ 214932 h 506848"/>
                <a:gd name="TX1" fmla="*/ 66705 w 450217"/>
                <a:gd name="TY1" fmla="*/ 6045 h 506848"/>
                <a:gd name="TX2" fmla="*/ 0 w 450217"/>
                <a:gd name="TY2" fmla="*/ 44511 h 506848"/>
                <a:gd name="TX3" fmla="*/ 0 w 450217"/>
                <a:gd name="TY3" fmla="*/ 462326 h 506848"/>
                <a:gd name="TX4" fmla="*/ 66705 w 450217"/>
                <a:gd name="TY4" fmla="*/ 500812 h 506848"/>
                <a:gd name="TX5" fmla="*/ 428021 w 450217"/>
                <a:gd name="TY5" fmla="*/ 291905 h 506848"/>
                <a:gd name="TX6" fmla="*/ 428021 w 450217"/>
                <a:gd name="TY6" fmla="*/ 214932 h 5068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7" h="506848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905" cy="170180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670" cy="180975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5240" cy="377190"/>
          </a:xfrm>
          <a:prstGeom prst="rect">
            <a:avLst/>
          </a:prstGeom>
          <a:noFill/>
        </p:spPr>
      </p:pic>
      <p:sp>
        <p:nvSpPr>
          <p:cNvPr id="138" name="텍스트 상자 2"/>
          <p:cNvSpPr txBox="1">
            <a:spLocks/>
          </p:cNvSpPr>
          <p:nvPr/>
        </p:nvSpPr>
        <p:spPr>
          <a:xfrm>
            <a:off x="4988560" y="5048885"/>
            <a:ext cx="2894330" cy="18903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1pPr>
            <a:lvl2pPr marL="457200" lvl="1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2pPr>
            <a:lvl3pPr marL="914400" lvl="2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3pPr>
            <a:lvl4pPr marL="1371600" lvl="3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4pPr>
            <a:lvl5pPr marL="1828800" lvl="4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None/>
              <a:defRPr/>
            </a:pPr>
            <a:r>
              <a:rPr lang="ko-KR" altLang="en-US" sz="1300" spc="-90">
                <a:solidFill>
                  <a:schemeClr val="bg2">
                    <a:lumMod val="25000"/>
                  </a:schemeClr>
                </a:solidFill>
                <a:latin typeface="맑은 고딕" charset="0"/>
              </a:rPr>
              <a:t>-	공지사항 게시판</a:t>
            </a: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r>
              <a:rPr lang="ko-KR" altLang="en-US" sz="1300" spc="-90">
                <a:solidFill>
                  <a:schemeClr val="bg2">
                    <a:lumMod val="25000"/>
                  </a:schemeClr>
                </a:solidFill>
                <a:latin typeface="맑은 고딕" charset="0"/>
              </a:rPr>
              <a:t>리뷰 게시판</a:t>
            </a: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r>
              <a:rPr lang="ko-KR" altLang="en-US" sz="1300" spc="-90">
                <a:solidFill>
                  <a:schemeClr val="bg2">
                    <a:lumMod val="25000"/>
                  </a:schemeClr>
                </a:solidFill>
                <a:latin typeface="맑은 고딕" charset="0"/>
              </a:rPr>
              <a:t>자유 게시판</a:t>
            </a: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</p:txBody>
      </p:sp>
      <p:pic>
        <p:nvPicPr>
          <p:cNvPr id="139" name="그림 90" descr="C:/Users/it/AppData/Roaming/PolarisOffice/ETemp/10824_12070992/fImage51068629814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84170"/>
            <a:ext cx="4519295" cy="3276600"/>
          </a:xfrm>
          <a:prstGeom prst="rect">
            <a:avLst/>
          </a:prstGeom>
          <a:noFill/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40" name="그림 9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5" y="2256790"/>
            <a:ext cx="4869815" cy="248856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141" name="그림 9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60" y="3430905"/>
            <a:ext cx="4047490" cy="294195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6135" cy="7385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7885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7365" cy="566420"/>
            <a:chOff x="325120" y="385445"/>
            <a:chExt cx="4317365" cy="566420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136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2190" cy="4311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디테일</a:t>
              </a: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8520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 descr="C:/Users/it/AppData/Roaming/PolarisOffice/ETemp/19056_15401664/image3.png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905" cy="235585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8300" cy="368935"/>
            <a:chOff x="541655" y="1430020"/>
            <a:chExt cx="10528300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637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/>
                <a:t> 웹 페이지 구도 및 기능도 </a:t>
              </a:r>
              <a:r>
                <a:rPr lang="en-US" altLang="ko-KR" b="1"/>
                <a:t>(</a:t>
              </a:r>
              <a:r>
                <a:rPr lang="ko-KR" altLang="ko-KR" b="1"/>
                <a:t>관리자)</a:t>
              </a:r>
              <a:endParaRPr lang="ko-KR" altLang="en-US" b="1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870" cy="115570"/>
            </a:xfrm>
            <a:custGeom>
              <a:avLst/>
              <a:gdLst>
                <a:gd name="TX0" fmla="*/ 428021 w 450217"/>
                <a:gd name="TY0" fmla="*/ 214932 h 506848"/>
                <a:gd name="TX1" fmla="*/ 66705 w 450217"/>
                <a:gd name="TY1" fmla="*/ 6045 h 506848"/>
                <a:gd name="TX2" fmla="*/ 0 w 450217"/>
                <a:gd name="TY2" fmla="*/ 44511 h 506848"/>
                <a:gd name="TX3" fmla="*/ 0 w 450217"/>
                <a:gd name="TY3" fmla="*/ 462326 h 506848"/>
                <a:gd name="TX4" fmla="*/ 66705 w 450217"/>
                <a:gd name="TY4" fmla="*/ 500812 h 506848"/>
                <a:gd name="TX5" fmla="*/ 428021 w 450217"/>
                <a:gd name="TY5" fmla="*/ 291905 h 506848"/>
                <a:gd name="TX6" fmla="*/ 428021 w 450217"/>
                <a:gd name="TY6" fmla="*/ 214932 h 5068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7" h="506848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905" cy="170180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670" cy="180975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 descr="C:/Users/it/AppData/Roaming/PolarisOffice/ETemp/19056_15401664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5240" cy="377190"/>
          </a:xfrm>
          <a:prstGeom prst="rect">
            <a:avLst/>
          </a:prstGeom>
          <a:noFill/>
        </p:spPr>
      </p:pic>
      <p:sp>
        <p:nvSpPr>
          <p:cNvPr id="138" name="텍스트 상자 3"/>
          <p:cNvSpPr txBox="1">
            <a:spLocks/>
          </p:cNvSpPr>
          <p:nvPr/>
        </p:nvSpPr>
        <p:spPr>
          <a:xfrm>
            <a:off x="8976360" y="5868670"/>
            <a:ext cx="2894330" cy="1590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1pPr>
            <a:lvl2pPr marL="457200" lvl="1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2pPr>
            <a:lvl3pPr marL="914400" lvl="2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3pPr>
            <a:lvl4pPr marL="1371600" lvl="3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4pPr>
            <a:lvl5pPr marL="1828800" lvl="4" indent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None/>
              <a:defRPr/>
            </a:pPr>
            <a:r>
              <a:rPr lang="ko-KR" altLang="en-US" sz="1300" spc="-90">
                <a:solidFill>
                  <a:schemeClr val="bg2">
                    <a:lumMod val="25000"/>
                  </a:schemeClr>
                </a:solidFill>
                <a:latin typeface="맑은 고딕" charset="0"/>
              </a:rPr>
              <a:t>-	공지사항 글쓰기</a:t>
            </a: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Tx/>
              <a:buNone/>
              <a:defRPr/>
            </a:pPr>
            <a:r>
              <a:rPr lang="ko-KR" altLang="en-US" sz="1300" spc="-90">
                <a:solidFill>
                  <a:schemeClr val="bg2">
                    <a:lumMod val="25000"/>
                  </a:schemeClr>
                </a:solidFill>
                <a:latin typeface="맑은 고딕" charset="0"/>
              </a:rPr>
              <a:t>-	회원목록 열람 및 삭제</a:t>
            </a: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-"/>
              <a:defRPr/>
            </a:pPr>
            <a:endParaRPr lang="ko-KR" altLang="en-US" sz="1300">
              <a:solidFill>
                <a:schemeClr val="bg2">
                  <a:lumMod val="25000"/>
                </a:schemeClr>
              </a:solidFill>
              <a:latin typeface="맑은 고딕" charset="0"/>
            </a:endParaRPr>
          </a:p>
        </p:txBody>
      </p:sp>
      <p:pic>
        <p:nvPicPr>
          <p:cNvPr id="139" name="그림 98" descr="C:/Users/it/AppData/Roaming/PolarisOffice/ETemp/19056_15401664/fImage33566632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" y="2469515"/>
            <a:ext cx="3711575" cy="387350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140" name="그림 100" descr="C:/Users/it/AppData/Roaming/PolarisOffice/ETemp/19056_15401664/fImage40314633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80" y="2469515"/>
            <a:ext cx="6787515" cy="295211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6770" cy="7391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6707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8000" cy="566420"/>
            <a:chOff x="325120" y="385445"/>
            <a:chExt cx="4318000" cy="566420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200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solidFill>
                    <a:srgbClr val="CCDFD9"/>
                  </a:solidFill>
                  <a:latin typeface="맑은 고딕" charset="0"/>
                  <a:ea typeface="맑은 고딕" charset="0"/>
                  <a:sym typeface="맑은 고딕" charset="0"/>
                </a:rPr>
                <a:t>Self-evaluation comments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2825" cy="4311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  <a:sym typeface="맑은 고딕" charset="0"/>
                </a:rPr>
                <a:t>자체 평가 의견</a:t>
              </a:r>
              <a:endParaRPr lang="ko-KR" altLang="en-US" sz="2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9155" cy="432435"/>
            </a:xfrm>
            <a:prstGeom prst="rect">
              <a:avLst/>
            </a:prstGeom>
            <a:noFill/>
          </p:spPr>
          <p:txBody>
            <a:bodyPr vert="horz" wrap="square" lIns="91440" tIns="0" rIns="91440" bIns="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  <a:sym typeface="맑은 고딕" charset="0"/>
                </a:rPr>
                <a:t>05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  <a:sym typeface="맑은 고딕" charset="0"/>
              </a:endParaRPr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4540" cy="17081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9305" cy="18161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5875" cy="377825"/>
          </a:xfrm>
          <a:prstGeom prst="rect">
            <a:avLst/>
          </a:prstGeom>
          <a:noFill/>
        </p:spPr>
      </p:pic>
      <p:grpSp>
        <p:nvGrpSpPr>
          <p:cNvPr id="157" name="Group 5"/>
          <p:cNvGrpSpPr>
            <a:grpSpLocks/>
          </p:cNvGrpSpPr>
          <p:nvPr/>
        </p:nvGrpSpPr>
        <p:grpSpPr>
          <a:xfrm>
            <a:off x="6418580" y="1561465"/>
            <a:ext cx="5365750" cy="2127885"/>
            <a:chOff x="6418580" y="1561465"/>
            <a:chExt cx="5365750" cy="2127885"/>
          </a:xfrm>
        </p:grpSpPr>
        <p:sp>
          <p:nvSpPr>
            <p:cNvPr id="153" name="Rect 0"/>
            <p:cNvSpPr>
              <a:spLocks/>
            </p:cNvSpPr>
            <p:nvPr/>
          </p:nvSpPr>
          <p:spPr>
            <a:xfrm>
              <a:off x="6418580" y="1562100"/>
              <a:ext cx="5365750" cy="2127250"/>
            </a:xfrm>
            <a:prstGeom prst="roundRect">
              <a:avLst>
                <a:gd name="adj" fmla="val 6897"/>
              </a:avLst>
            </a:prstGeom>
            <a:solidFill>
              <a:srgbClr val="CCDFD9">
                <a:alpha val="9812"/>
              </a:srgbClr>
            </a:solidFill>
            <a:ln w="12700" cap="flat" cmpd="sng">
              <a:solidFill>
                <a:schemeClr val="accent6">
                  <a:alpha val="100000"/>
                </a:schemeClr>
              </a:solidFill>
              <a:prstDash val="solid"/>
            </a:ln>
            <a:effectLst>
              <a:outerShdw blurRad="63500" algn="ctr" rotWithShape="0">
                <a:srgbClr val="3378C8">
                  <a:alpha val="29019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54" name="Rect 0"/>
            <p:cNvSpPr>
              <a:spLocks/>
            </p:cNvSpPr>
            <p:nvPr/>
          </p:nvSpPr>
          <p:spPr>
            <a:xfrm rot="5400000">
              <a:off x="9092565" y="-631825"/>
              <a:ext cx="55245" cy="4441825"/>
            </a:xfrm>
            <a:prstGeom prst="rect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56" name="Group 5"/>
          <p:cNvGrpSpPr>
            <a:grpSpLocks/>
          </p:cNvGrpSpPr>
          <p:nvPr/>
        </p:nvGrpSpPr>
        <p:grpSpPr>
          <a:xfrm>
            <a:off x="535940" y="1562100"/>
            <a:ext cx="5365750" cy="2122805"/>
            <a:chOff x="535940" y="1562100"/>
            <a:chExt cx="5365750" cy="2122805"/>
          </a:xfrm>
        </p:grpSpPr>
        <p:sp>
          <p:nvSpPr>
            <p:cNvPr id="138" name="Rect 0"/>
            <p:cNvSpPr>
              <a:spLocks/>
            </p:cNvSpPr>
            <p:nvPr/>
          </p:nvSpPr>
          <p:spPr>
            <a:xfrm>
              <a:off x="535940" y="1562100"/>
              <a:ext cx="5365750" cy="2122805"/>
            </a:xfrm>
            <a:prstGeom prst="roundRect">
              <a:avLst>
                <a:gd name="adj" fmla="val 6897"/>
              </a:avLst>
            </a:prstGeom>
            <a:solidFill>
              <a:srgbClr val="CCDFD9">
                <a:alpha val="9812"/>
              </a:srgbClr>
            </a:solidFill>
            <a:ln w="12700" cap="flat" cmpd="sng">
              <a:solidFill>
                <a:schemeClr val="accent6">
                  <a:alpha val="100000"/>
                </a:schemeClr>
              </a:solidFill>
              <a:prstDash val="solid"/>
            </a:ln>
            <a:effectLst>
              <a:outerShdw blurRad="63500" algn="ctr" rotWithShape="0">
                <a:srgbClr val="3378C8">
                  <a:alpha val="29019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55" name="Rect 0"/>
            <p:cNvSpPr>
              <a:spLocks/>
            </p:cNvSpPr>
            <p:nvPr/>
          </p:nvSpPr>
          <p:spPr>
            <a:xfrm rot="5400000">
              <a:off x="3192780" y="-631190"/>
              <a:ext cx="55245" cy="4441825"/>
            </a:xfrm>
            <a:prstGeom prst="rect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58" name="Group 5"/>
          <p:cNvGrpSpPr>
            <a:grpSpLocks/>
          </p:cNvGrpSpPr>
          <p:nvPr/>
        </p:nvGrpSpPr>
        <p:grpSpPr>
          <a:xfrm>
            <a:off x="6419215" y="4163695"/>
            <a:ext cx="5365750" cy="2127885"/>
            <a:chOff x="6419215" y="4163695"/>
            <a:chExt cx="5365750" cy="2127885"/>
          </a:xfrm>
        </p:grpSpPr>
        <p:sp>
          <p:nvSpPr>
            <p:cNvPr id="159" name="Rect 0"/>
            <p:cNvSpPr>
              <a:spLocks/>
            </p:cNvSpPr>
            <p:nvPr/>
          </p:nvSpPr>
          <p:spPr>
            <a:xfrm>
              <a:off x="6419215" y="4164330"/>
              <a:ext cx="5365750" cy="2127250"/>
            </a:xfrm>
            <a:prstGeom prst="roundRect">
              <a:avLst>
                <a:gd name="adj" fmla="val 6897"/>
              </a:avLst>
            </a:prstGeom>
            <a:solidFill>
              <a:srgbClr val="CCDFD9">
                <a:alpha val="9812"/>
              </a:srgbClr>
            </a:solidFill>
            <a:ln w="12700" cap="flat" cmpd="sng">
              <a:solidFill>
                <a:schemeClr val="accent6">
                  <a:alpha val="100000"/>
                </a:schemeClr>
              </a:solidFill>
              <a:prstDash val="solid"/>
            </a:ln>
            <a:effectLst>
              <a:outerShdw blurRad="63500" algn="ctr" rotWithShape="0">
                <a:srgbClr val="3378C8">
                  <a:alpha val="29019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60" name="Rect 0"/>
            <p:cNvSpPr>
              <a:spLocks/>
            </p:cNvSpPr>
            <p:nvPr/>
          </p:nvSpPr>
          <p:spPr>
            <a:xfrm rot="5400000">
              <a:off x="9093200" y="1970405"/>
              <a:ext cx="55245" cy="4441825"/>
            </a:xfrm>
            <a:prstGeom prst="rect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61" name="Group 5"/>
          <p:cNvGrpSpPr>
            <a:grpSpLocks/>
          </p:cNvGrpSpPr>
          <p:nvPr/>
        </p:nvGrpSpPr>
        <p:grpSpPr>
          <a:xfrm>
            <a:off x="536575" y="4164330"/>
            <a:ext cx="5365750" cy="2122805"/>
            <a:chOff x="536575" y="4164330"/>
            <a:chExt cx="5365750" cy="2122805"/>
          </a:xfrm>
        </p:grpSpPr>
        <p:sp>
          <p:nvSpPr>
            <p:cNvPr id="162" name="Rect 0"/>
            <p:cNvSpPr>
              <a:spLocks/>
            </p:cNvSpPr>
            <p:nvPr/>
          </p:nvSpPr>
          <p:spPr>
            <a:xfrm>
              <a:off x="536575" y="4164330"/>
              <a:ext cx="5365750" cy="2122805"/>
            </a:xfrm>
            <a:prstGeom prst="roundRect">
              <a:avLst>
                <a:gd name="adj" fmla="val 6897"/>
              </a:avLst>
            </a:prstGeom>
            <a:solidFill>
              <a:srgbClr val="CCDFD9">
                <a:alpha val="9812"/>
              </a:srgbClr>
            </a:solidFill>
            <a:ln w="12700" cap="flat" cmpd="sng">
              <a:solidFill>
                <a:schemeClr val="accent6">
                  <a:alpha val="100000"/>
                </a:schemeClr>
              </a:solidFill>
              <a:prstDash val="solid"/>
            </a:ln>
            <a:effectLst>
              <a:outerShdw blurRad="63500" algn="ctr" rotWithShape="0">
                <a:srgbClr val="3378C8">
                  <a:alpha val="29019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63" name="Rect 0"/>
            <p:cNvSpPr>
              <a:spLocks/>
            </p:cNvSpPr>
            <p:nvPr/>
          </p:nvSpPr>
          <p:spPr>
            <a:xfrm rot="5400000">
              <a:off x="3193415" y="1971040"/>
              <a:ext cx="55245" cy="4441825"/>
            </a:xfrm>
            <a:prstGeom prst="rect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67" name="Rect 0"/>
          <p:cNvSpPr txBox="1">
            <a:spLocks/>
          </p:cNvSpPr>
          <p:nvPr/>
        </p:nvSpPr>
        <p:spPr>
          <a:xfrm>
            <a:off x="6576695" y="4257040"/>
            <a:ext cx="4983480" cy="1966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100" b="1" u="sng">
                <a:solidFill>
                  <a:srgbClr val="E80074"/>
                </a:solidFill>
              </a:rPr>
              <a:t>조유빈</a:t>
            </a:r>
            <a:endParaRPr lang="ko-KR" altLang="en-US" sz="1100" b="1" u="sng">
              <a:solidFill>
                <a:srgbClr val="E80074"/>
              </a:solidFill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100"/>
          </a:p>
          <a:p>
            <a:pPr marL="0" indent="0" algn="l" defTabSz="914400" rtl="0" eaLnBrk="1" latinLnBrk="1" hangingPunct="1">
              <a:buFontTx/>
              <a:buNone/>
            </a:pPr>
            <a:r>
              <a:rPr sz="1000"/>
              <a:t>이번 프로젝트를 통해 Spring Boot 기반의 전반적인 웹 개발 구조를 이해하고, </a:t>
            </a:r>
            <a:endParaRPr lang="ko-KR" altLang="en-US" sz="1000"/>
          </a:p>
          <a:p>
            <a:pPr marL="0" indent="0" algn="l" defTabSz="914400" rtl="0" eaLnBrk="1" latinLnBrk="1" hangingPunct="1">
              <a:buFontTx/>
              <a:buNone/>
            </a:pPr>
            <a:r>
              <a:rPr sz="1000"/>
              <a:t>실무에 가까운 기능 구현 능력을 키울 수 있었습니다.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sz="1000"/>
              <a:t>팀원들과의 협업 과정에서 Git을 통한 버전 관리 및 역할 분담의 중요성을 체감하며 성장할 수 있었습니다.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sz="1000"/>
              <a:t>예상치 못한 오류와 버그를 해결하면서 문제 해결력과 </a:t>
            </a:r>
            <a:endParaRPr lang="ko-KR" altLang="en-US" sz="1000"/>
          </a:p>
          <a:p>
            <a:pPr marL="0" indent="0" algn="l" defTabSz="914400" rtl="0" eaLnBrk="1" latinLnBrk="1" hangingPunct="1">
              <a:buFontTx/>
              <a:buNone/>
            </a:pPr>
            <a:r>
              <a:rPr sz="1000"/>
              <a:t>디버깅 능력이 크게 향상되었습니다.</a:t>
            </a:r>
            <a:r>
              <a:rPr lang="ko-KR" altLang="en-US"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ko-KR" altLang="en-US"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</a:br>
            <a:r>
              <a:rPr sz="1000"/>
              <a:t>기획부터 배포까지 전 과정을 경험하며 서비스 흐름과 사용자 관점에서의 UI/UX를 고려할 수 있게 되었습니다.</a:t>
            </a:r>
            <a:r>
              <a:rPr lang="ko-KR" altLang="en-US"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ko-KR" altLang="en-US"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</a:br>
            <a:r>
              <a:rPr sz="1000"/>
              <a:t>아쉬웠던 점은 시간 관리와 코드 최적화 부분으로, 추후 프로젝트에서는 보다 체계적인 일정 계획을 수립하고자 합니다.</a:t>
            </a:r>
            <a:endParaRPr lang="ko-KR" altLang="en-US" sz="1000"/>
          </a:p>
        </p:txBody>
      </p:sp>
      <p:sp>
        <p:nvSpPr>
          <p:cNvPr id="168" name="텍스트 상자 13"/>
          <p:cNvSpPr txBox="1">
            <a:spLocks/>
          </p:cNvSpPr>
          <p:nvPr/>
        </p:nvSpPr>
        <p:spPr>
          <a:xfrm>
            <a:off x="6609715" y="1702435"/>
            <a:ext cx="4983480" cy="21202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100" b="1" u="sng">
                <a:solidFill>
                  <a:schemeClr val="accent1"/>
                </a:solidFill>
                <a:latin typeface="맑은 고딕" charset="0"/>
                <a:ea typeface="맑은 고딕" charset="0"/>
                <a:sym typeface="맑은 고딕" charset="0"/>
              </a:rPr>
              <a:t>지종우</a:t>
            </a:r>
            <a:endParaRPr lang="ko-KR" altLang="en-US" sz="1100" b="1" u="sng">
              <a:solidFill>
                <a:schemeClr val="accent1"/>
              </a:solidFill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 "카피는 창조의 어머니"라는 말을 가슴 깊이 새기며, 이번 프로젝트를 통해 단순히 수업 내용을 따라 하는 수준에 머물렀던 과거의 제 자신을 되돌아보는 계기가 되었습니다. 그동안 기능 구현에만 집중하며 표면적인 이해에 그쳤던 부분을 반성하게 되었고, 보다 근본적인 원리와 개념을 이해하고 학습해야겠다는 확신을 몸소 느낄 수 있는 뜻깊은 시간이었습니다.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프로젝트 이전과 이후를 비교해 눈에 띄게 실력이 향상되었다고 단언하긴 어렵지만, 그럼에도 불구하고 앞으로 어떤 방향으로 나아가야 할지에 대한 목표 설정만큼은 분명하게 자리 잡았습니다.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이번 경험을 바탕으로, 앞으로의 작업에서도 매 순간 성찰하며 오늘보다 나은 내일의 나를 만들어 갈 수 있도록 끊임없이 정진하겠습니다.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9" name="텍스트 상자 10"/>
          <p:cNvSpPr txBox="1">
            <a:spLocks/>
          </p:cNvSpPr>
          <p:nvPr/>
        </p:nvSpPr>
        <p:spPr>
          <a:xfrm>
            <a:off x="933450" y="4293235"/>
            <a:ext cx="4572635" cy="170624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100" b="1" u="sng">
                <a:solidFill>
                  <a:srgbClr val="80007F"/>
                </a:solidFill>
              </a:rPr>
              <a:t>서일웅</a:t>
            </a:r>
            <a:endParaRPr lang="ko-KR" altLang="en-US" sz="1000">
              <a:solidFill>
                <a:srgbClr val="80007F"/>
              </a:solidFill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스프링부트의 기초를 이해하고 있는지를 평가하기 위해 해당 개념을 실습을 통해 보완하려고 했습니다.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아직까지 자세한 설명이 부족하고 코드로 직접 구현할 수 있는 역할이 아직 미흡합니다.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프로젝트를 통해서 어떤 프로세스를 거치고 팀의 역량이 어떻게 보완되는지 알게 되었습니다.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학습 부분에서 어떤 부분이 어려웠는지 고민해보고, 부족한 부분을 보완해야할 기초를 다져야 겠습니다.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0" name="텍스트 상자 11"/>
          <p:cNvSpPr txBox="1">
            <a:spLocks/>
          </p:cNvSpPr>
          <p:nvPr/>
        </p:nvSpPr>
        <p:spPr>
          <a:xfrm>
            <a:off x="691515" y="1673860"/>
            <a:ext cx="5054600" cy="17976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100" b="1" u="sng">
                <a:solidFill>
                  <a:srgbClr val="0611F2"/>
                </a:solidFill>
                <a:latin typeface="맑은 고딕" charset="0"/>
                <a:ea typeface="맑은 고딕" charset="0"/>
                <a:sym typeface="맑은 고딕" charset="0"/>
              </a:rPr>
              <a:t>정현민</a:t>
            </a:r>
            <a:endParaRPr lang="ko-KR" altLang="en-US" sz="1100" b="1" u="sng">
              <a:solidFill>
                <a:srgbClr val="0611F2"/>
              </a:solidFill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  <a:sym typeface="맑은 고딕" charset="0"/>
              </a:rPr>
              <a:t>프로젝트에 들어가면서 팀원들에게 좀더 창의적인 아이디어를 제공해주지 못했다는 점이 가장 큰 아쉬움으로 남습니다.</a:t>
            </a:r>
            <a:endParaRPr lang="ko-KR" altLang="en-US" sz="10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  <a:sym typeface="맑은 고딕" charset="0"/>
              </a:rPr>
              <a:t>팀장으로서 역할 배분과 스케줄 관리에 나름대로 공을 들였다고 생각했으나, 실제 개발 상황에서의 변수에 적절하게 대응하지는 못한 것 같습니다.</a:t>
            </a:r>
            <a:endParaRPr lang="ko-KR" altLang="en-US" sz="10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  <a:sym typeface="맑은 고딕" charset="0"/>
              </a:rPr>
              <a:t>그럼에도 불구하고 팀장의 의견에 적극적으로 따라준 팀원들에게 큰 감사와 경의를 표합니다.</a:t>
            </a:r>
            <a:endParaRPr lang="ko-KR" altLang="en-US" sz="10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  <a:sym typeface="맑은 고딕" charset="0"/>
              </a:rPr>
              <a:t>이번 프로젝트에선 팀장으로서 리더십을 갈고 닦는 경험을 얻었다면, 다음 번에는 팀원으로서 올바른 팔로워십을 연마하는 경험도 한번 가져보고 싶다는 것이 개인적인 바람입니다.</a:t>
            </a:r>
            <a:endParaRPr lang="ko-KR" altLang="en-US" sz="10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텍스트 상자 253"/>
          <p:cNvSpPr txBox="1">
            <a:spLocks/>
          </p:cNvSpPr>
          <p:nvPr/>
        </p:nvSpPr>
        <p:spPr>
          <a:xfrm>
            <a:off x="0" y="-27305"/>
            <a:ext cx="12210415" cy="3459480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4" name="텍스트 상자 230"/>
          <p:cNvSpPr txBox="1">
            <a:spLocks/>
          </p:cNvSpPr>
          <p:nvPr/>
        </p:nvSpPr>
        <p:spPr>
          <a:xfrm>
            <a:off x="9326880" y="2171700"/>
            <a:ext cx="1644015" cy="247015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자체 평가 의견</a:t>
            </a:r>
          </a:p>
        </p:txBody>
      </p:sp>
      <p:sp>
        <p:nvSpPr>
          <p:cNvPr id="106" name="도형 190"/>
          <p:cNvSpPr>
            <a:spLocks/>
          </p:cNvSpPr>
          <p:nvPr/>
        </p:nvSpPr>
        <p:spPr>
          <a:xfrm>
            <a:off x="-3810" y="3419475"/>
            <a:ext cx="12217400" cy="3435985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35" name="텍스트 상자 231"/>
          <p:cNvSpPr txBox="1">
            <a:spLocks/>
          </p:cNvSpPr>
          <p:nvPr/>
        </p:nvSpPr>
        <p:spPr>
          <a:xfrm>
            <a:off x="9928860" y="2543810"/>
            <a:ext cx="552450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세방고딕 Bold" charset="0"/>
                <a:ea typeface="세방고딕 Bold" charset="0"/>
              </a:rPr>
              <a:t>0</a:t>
            </a:r>
            <a:r>
              <a:rPr lang="ko-KR" altLang="ko-KR" sz="2400" b="1">
                <a:solidFill>
                  <a:schemeClr val="bg1"/>
                </a:solidFill>
                <a:latin typeface="세방고딕 Bold" charset="0"/>
                <a:ea typeface="세방고딕 Bold" charset="0"/>
              </a:rPr>
              <a:t>6</a:t>
            </a:r>
            <a:endParaRPr lang="ko-KR" altLang="en-US" sz="2400" b="1">
              <a:solidFill>
                <a:schemeClr val="bg1"/>
              </a:solidFill>
              <a:latin typeface="세방고딕 Bold" charset="0"/>
              <a:ea typeface="세방고딕 Bold" charset="0"/>
            </a:endParaRPr>
          </a:p>
        </p:txBody>
      </p:sp>
      <p:sp>
        <p:nvSpPr>
          <p:cNvPr id="101" name="Rect 0"/>
          <p:cNvSpPr txBox="1">
            <a:spLocks/>
          </p:cNvSpPr>
          <p:nvPr/>
        </p:nvSpPr>
        <p:spPr>
          <a:xfrm>
            <a:off x="290830" y="250190"/>
            <a:ext cx="2576830" cy="339090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Table of Contents</a:t>
            </a:r>
            <a:endParaRPr lang="ko-KR" altLang="en-US" sz="8000" b="1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grpSp>
        <p:nvGrpSpPr>
          <p:cNvPr id="143" name="그룹 243"/>
          <p:cNvGrpSpPr>
            <a:grpSpLocks/>
          </p:cNvGrpSpPr>
          <p:nvPr/>
        </p:nvGrpSpPr>
        <p:grpSpPr>
          <a:xfrm>
            <a:off x="1221740" y="3278505"/>
            <a:ext cx="1508125" cy="1290320"/>
            <a:chOff x="1221740" y="3278505"/>
            <a:chExt cx="1508125" cy="1290320"/>
          </a:xfrm>
        </p:grpSpPr>
        <p:grpSp>
          <p:nvGrpSpPr>
            <p:cNvPr id="110" name="그룹 199"/>
            <p:cNvGrpSpPr>
              <a:grpSpLocks/>
            </p:cNvGrpSpPr>
            <p:nvPr/>
          </p:nvGrpSpPr>
          <p:grpSpPr>
            <a:xfrm>
              <a:off x="1221740" y="3754755"/>
              <a:ext cx="1508125" cy="814070"/>
              <a:chOff x="1221740" y="3754755"/>
              <a:chExt cx="1508125" cy="814070"/>
            </a:xfrm>
          </p:grpSpPr>
          <p:sp>
            <p:nvSpPr>
              <p:cNvPr id="111" name="텍스트 상자 197"/>
              <p:cNvSpPr txBox="1">
                <a:spLocks/>
              </p:cNvSpPr>
              <p:nvPr/>
            </p:nvSpPr>
            <p:spPr>
              <a:xfrm>
                <a:off x="1221740" y="4304030"/>
                <a:ext cx="1508125" cy="264160"/>
              </a:xfrm>
              <a:prstGeom prst="rect">
                <a:avLst/>
              </a:prstGeom>
              <a:noFill/>
            </p:spPr>
            <p:txBody>
              <a:bodyPr vert="horz" wrap="square" lIns="91440" tIns="0" rIns="91440" bIns="0" numCol="1" anchor="t">
                <a:spAutoFit/>
              </a:bodyPr>
              <a:lstStyle/>
              <a:p>
                <a:pPr marL="0" indent="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sz="16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개요</a:t>
                </a:r>
              </a:p>
            </p:txBody>
          </p:sp>
          <p:sp>
            <p:nvSpPr>
              <p:cNvPr id="112" name="텍스트 상자 198"/>
              <p:cNvSpPr txBox="1">
                <a:spLocks/>
              </p:cNvSpPr>
              <p:nvPr/>
            </p:nvSpPr>
            <p:spPr>
              <a:xfrm>
                <a:off x="1658620" y="3754120"/>
                <a:ext cx="551815" cy="4914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en-US" altLang="ko-KR" sz="2400" b="1">
                    <a:solidFill>
                      <a:srgbClr val="006242"/>
                    </a:solidFill>
                    <a:latin typeface="세방고딕 Bold" charset="0"/>
                    <a:ea typeface="세방고딕 Bold" charset="0"/>
                  </a:rPr>
                  <a:t>01</a:t>
                </a:r>
                <a:endParaRPr lang="ko-KR" altLang="en-US" sz="2400" b="1">
                  <a:solidFill>
                    <a:srgbClr val="006242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122" name="도형 211"/>
            <p:cNvSpPr>
              <a:spLocks/>
            </p:cNvSpPr>
            <p:nvPr/>
          </p:nvSpPr>
          <p:spPr>
            <a:xfrm>
              <a:off x="1818005" y="3278505"/>
              <a:ext cx="257175" cy="281940"/>
            </a:xfrm>
            <a:prstGeom prst="ellipse">
              <a:avLst/>
            </a:prstGeom>
            <a:solidFill>
              <a:srgbClr val="CCDFD9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G마켓 산스 Bold" charset="0"/>
                <a:ea typeface="G마켓 산스 Bold" charset="0"/>
                <a:sym typeface="맑은 고딕" charset="0"/>
              </a:endParaRPr>
            </a:p>
          </p:txBody>
        </p:sp>
      </p:grpSp>
      <p:grpSp>
        <p:nvGrpSpPr>
          <p:cNvPr id="144" name="그룹 244"/>
          <p:cNvGrpSpPr>
            <a:grpSpLocks/>
          </p:cNvGrpSpPr>
          <p:nvPr/>
        </p:nvGrpSpPr>
        <p:grpSpPr>
          <a:xfrm>
            <a:off x="2726690" y="1987550"/>
            <a:ext cx="1642745" cy="1561465"/>
            <a:chOff x="2726690" y="1987550"/>
            <a:chExt cx="1642745" cy="1561465"/>
          </a:xfrm>
        </p:grpSpPr>
        <p:sp>
          <p:nvSpPr>
            <p:cNvPr id="125" name="도형 222"/>
            <p:cNvSpPr>
              <a:spLocks/>
            </p:cNvSpPr>
            <p:nvPr/>
          </p:nvSpPr>
          <p:spPr>
            <a:xfrm>
              <a:off x="3457575" y="3267075"/>
              <a:ext cx="257175" cy="281940"/>
            </a:xfrm>
            <a:prstGeom prst="ellipse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G마켓 산스 Bold" charset="0"/>
                <a:ea typeface="G마켓 산스 Bold" charset="0"/>
                <a:sym typeface="맑은 고딕" charset="0"/>
              </a:endParaRPr>
            </a:p>
          </p:txBody>
        </p:sp>
        <p:grpSp>
          <p:nvGrpSpPr>
            <p:cNvPr id="127" name="그룹 226"/>
            <p:cNvGrpSpPr>
              <a:grpSpLocks/>
            </p:cNvGrpSpPr>
            <p:nvPr/>
          </p:nvGrpSpPr>
          <p:grpSpPr>
            <a:xfrm>
              <a:off x="2726690" y="1987550"/>
              <a:ext cx="1642745" cy="1042670"/>
              <a:chOff x="2726690" y="1987550"/>
              <a:chExt cx="1642745" cy="1042670"/>
            </a:xfrm>
          </p:grpSpPr>
          <p:sp>
            <p:nvSpPr>
              <p:cNvPr id="128" name="텍스트 상자 224"/>
              <p:cNvSpPr txBox="1">
                <a:spLocks/>
              </p:cNvSpPr>
              <p:nvPr/>
            </p:nvSpPr>
            <p:spPr>
              <a:xfrm>
                <a:off x="2726690" y="1986915"/>
                <a:ext cx="1642745" cy="525780"/>
              </a:xfrm>
              <a:prstGeom prst="rect">
                <a:avLst/>
              </a:prstGeom>
              <a:noFill/>
            </p:spPr>
            <p:txBody>
              <a:bodyPr vert="horz" wrap="square" lIns="91440" tIns="0" rIns="91440" bIns="0" numCol="1" anchor="t">
                <a:spAutoFit/>
              </a:bodyPr>
              <a:lstStyle/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프로젝트 </a:t>
                </a:r>
              </a:p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팀 구성 및 역할</a:t>
                </a:r>
              </a:p>
            </p:txBody>
          </p:sp>
          <p:sp>
            <p:nvSpPr>
              <p:cNvPr id="129" name="텍스트 상자 225"/>
              <p:cNvSpPr txBox="1">
                <a:spLocks/>
              </p:cNvSpPr>
              <p:nvPr/>
            </p:nvSpPr>
            <p:spPr>
              <a:xfrm>
                <a:off x="3297555" y="2537460"/>
                <a:ext cx="551815" cy="4914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en-US" altLang="ko-KR" sz="2400" b="1"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0</a:t>
                </a:r>
                <a:r>
                  <a:rPr lang="ko-KR" altLang="ko-KR" sz="2400" b="1"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2</a:t>
                </a:r>
                <a:endParaRPr lang="ko-KR" altLang="en-US" sz="2400" b="1"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</p:grpSp>
      <p:grpSp>
        <p:nvGrpSpPr>
          <p:cNvPr id="145" name="그룹 245"/>
          <p:cNvGrpSpPr>
            <a:grpSpLocks/>
          </p:cNvGrpSpPr>
          <p:nvPr/>
        </p:nvGrpSpPr>
        <p:grpSpPr>
          <a:xfrm>
            <a:off x="4519295" y="3269615"/>
            <a:ext cx="1508125" cy="1518285"/>
            <a:chOff x="4519295" y="3269615"/>
            <a:chExt cx="1508125" cy="1518285"/>
          </a:xfrm>
        </p:grpSpPr>
        <p:sp>
          <p:nvSpPr>
            <p:cNvPr id="124" name="도형 221"/>
            <p:cNvSpPr>
              <a:spLocks/>
            </p:cNvSpPr>
            <p:nvPr/>
          </p:nvSpPr>
          <p:spPr>
            <a:xfrm>
              <a:off x="5089525" y="3269615"/>
              <a:ext cx="257175" cy="281940"/>
            </a:xfrm>
            <a:prstGeom prst="ellipse">
              <a:avLst/>
            </a:prstGeom>
            <a:solidFill>
              <a:srgbClr val="CCDFD9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G마켓 산스 Bold" charset="0"/>
                <a:ea typeface="G마켓 산스 Bold" charset="0"/>
                <a:sym typeface="맑은 고딕" charset="0"/>
              </a:endParaRPr>
            </a:p>
          </p:txBody>
        </p:sp>
        <p:grpSp>
          <p:nvGrpSpPr>
            <p:cNvPr id="130" name="그룹 229"/>
            <p:cNvGrpSpPr>
              <a:grpSpLocks/>
            </p:cNvGrpSpPr>
            <p:nvPr/>
          </p:nvGrpSpPr>
          <p:grpSpPr>
            <a:xfrm>
              <a:off x="4519295" y="3745230"/>
              <a:ext cx="1508125" cy="1042670"/>
              <a:chOff x="4519295" y="3745230"/>
              <a:chExt cx="1508125" cy="1042670"/>
            </a:xfrm>
          </p:grpSpPr>
          <p:sp>
            <p:nvSpPr>
              <p:cNvPr id="131" name="텍스트 상자 227"/>
              <p:cNvSpPr txBox="1">
                <a:spLocks/>
              </p:cNvSpPr>
              <p:nvPr/>
            </p:nvSpPr>
            <p:spPr>
              <a:xfrm>
                <a:off x="4519295" y="4295140"/>
                <a:ext cx="1508125" cy="492760"/>
              </a:xfrm>
              <a:prstGeom prst="rect">
                <a:avLst/>
              </a:prstGeom>
              <a:noFill/>
            </p:spPr>
            <p:txBody>
              <a:bodyPr vert="horz" wrap="square" lIns="91440" tIns="0" rIns="91440" bIns="0" numCol="1" anchor="t">
                <a:spAutoFit/>
              </a:bodyPr>
              <a:lstStyle/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 dirty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</a:p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 dirty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</a:t>
                </a:r>
                <a:r>
                  <a:rPr lang="ko-KR" altLang="en-US" sz="1600" b="1" dirty="0" smtClean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절차</a:t>
                </a:r>
                <a:endParaRPr lang="ko-KR" altLang="en-US" sz="1600" b="1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2" name="텍스트 상자 228"/>
              <p:cNvSpPr txBox="1">
                <a:spLocks/>
              </p:cNvSpPr>
              <p:nvPr/>
            </p:nvSpPr>
            <p:spPr>
              <a:xfrm>
                <a:off x="4956175" y="3745230"/>
                <a:ext cx="551815" cy="4914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en-US" altLang="ko-KR" sz="2400" b="1">
                    <a:solidFill>
                      <a:srgbClr val="006242"/>
                    </a:solidFill>
                    <a:latin typeface="세방고딕 Bold" charset="0"/>
                    <a:ea typeface="세방고딕 Bold" charset="0"/>
                  </a:rPr>
                  <a:t>0</a:t>
                </a:r>
                <a:r>
                  <a:rPr lang="ko-KR" altLang="ko-KR" sz="2400" b="1">
                    <a:solidFill>
                      <a:srgbClr val="006242"/>
                    </a:solidFill>
                    <a:latin typeface="세방고딕 Bold" charset="0"/>
                    <a:ea typeface="세방고딕 Bold" charset="0"/>
                  </a:rPr>
                  <a:t>3</a:t>
                </a:r>
                <a:endParaRPr lang="ko-KR" altLang="en-US" sz="2400" b="1">
                  <a:solidFill>
                    <a:srgbClr val="006242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</p:grpSp>
      <p:grpSp>
        <p:nvGrpSpPr>
          <p:cNvPr id="147" name="그룹 247"/>
          <p:cNvGrpSpPr>
            <a:grpSpLocks/>
          </p:cNvGrpSpPr>
          <p:nvPr/>
        </p:nvGrpSpPr>
        <p:grpSpPr>
          <a:xfrm>
            <a:off x="7825740" y="3286125"/>
            <a:ext cx="1508125" cy="1636395"/>
            <a:chOff x="7825740" y="3286125"/>
            <a:chExt cx="1508125" cy="1636395"/>
          </a:xfrm>
        </p:grpSpPr>
        <p:sp>
          <p:nvSpPr>
            <p:cNvPr id="126" name="도형 223"/>
            <p:cNvSpPr>
              <a:spLocks/>
            </p:cNvSpPr>
            <p:nvPr/>
          </p:nvSpPr>
          <p:spPr>
            <a:xfrm>
              <a:off x="8395335" y="3286125"/>
              <a:ext cx="257175" cy="281940"/>
            </a:xfrm>
            <a:prstGeom prst="ellipse">
              <a:avLst/>
            </a:prstGeom>
            <a:solidFill>
              <a:srgbClr val="CCDFD9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G마켓 산스 Bold" charset="0"/>
                <a:ea typeface="G마켓 산스 Bold" charset="0"/>
                <a:sym typeface="맑은 고딕" charset="0"/>
              </a:endParaRPr>
            </a:p>
          </p:txBody>
        </p:sp>
        <p:grpSp>
          <p:nvGrpSpPr>
            <p:cNvPr id="136" name="그룹 238"/>
            <p:cNvGrpSpPr>
              <a:grpSpLocks/>
            </p:cNvGrpSpPr>
            <p:nvPr/>
          </p:nvGrpSpPr>
          <p:grpSpPr>
            <a:xfrm>
              <a:off x="7825740" y="3879850"/>
              <a:ext cx="1508125" cy="1042670"/>
              <a:chOff x="7825740" y="3879850"/>
              <a:chExt cx="1508125" cy="1042670"/>
            </a:xfrm>
          </p:grpSpPr>
          <p:sp>
            <p:nvSpPr>
              <p:cNvPr id="137" name="텍스트 상자 236"/>
              <p:cNvSpPr txBox="1">
                <a:spLocks/>
              </p:cNvSpPr>
              <p:nvPr/>
            </p:nvSpPr>
            <p:spPr>
              <a:xfrm>
                <a:off x="7825740" y="4429760"/>
                <a:ext cx="1508125" cy="492760"/>
              </a:xfrm>
              <a:prstGeom prst="rect">
                <a:avLst/>
              </a:prstGeom>
              <a:noFill/>
            </p:spPr>
            <p:txBody>
              <a:bodyPr vert="horz" wrap="square" lIns="91440" tIns="0" rIns="91440" bIns="0" numCol="1" anchor="t">
                <a:spAutoFit/>
              </a:bodyPr>
              <a:lstStyle/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 dirty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</a:p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 dirty="0" smtClean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디테일</a:t>
                </a:r>
                <a:endParaRPr lang="ko-KR" altLang="en-US" sz="1600" b="1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8" name="텍스트 상자 237"/>
              <p:cNvSpPr txBox="1">
                <a:spLocks/>
              </p:cNvSpPr>
              <p:nvPr/>
            </p:nvSpPr>
            <p:spPr>
              <a:xfrm>
                <a:off x="8262620" y="3879850"/>
                <a:ext cx="551815" cy="4914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en-US" altLang="ko-KR" sz="2400" b="1">
                    <a:solidFill>
                      <a:srgbClr val="006242"/>
                    </a:solidFill>
                    <a:latin typeface="세방고딕 Bold" charset="0"/>
                    <a:ea typeface="세방고딕 Bold" charset="0"/>
                  </a:rPr>
                  <a:t>0</a:t>
                </a:r>
                <a:r>
                  <a:rPr lang="ko-KR" altLang="ko-KR" sz="2400" b="1">
                    <a:solidFill>
                      <a:srgbClr val="006242"/>
                    </a:solidFill>
                    <a:latin typeface="세방고딕 Bold" charset="0"/>
                    <a:ea typeface="세방고딕 Bold" charset="0"/>
                  </a:rPr>
                  <a:t>5</a:t>
                </a:r>
                <a:endParaRPr lang="ko-KR" altLang="en-US" sz="2400" b="1">
                  <a:solidFill>
                    <a:srgbClr val="006242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</p:grpSp>
      <p:grpSp>
        <p:nvGrpSpPr>
          <p:cNvPr id="146" name="그룹 246"/>
          <p:cNvGrpSpPr>
            <a:grpSpLocks/>
          </p:cNvGrpSpPr>
          <p:nvPr/>
        </p:nvGrpSpPr>
        <p:grpSpPr>
          <a:xfrm>
            <a:off x="6032500" y="1993900"/>
            <a:ext cx="1642745" cy="1555115"/>
            <a:chOff x="6032500" y="1993900"/>
            <a:chExt cx="1642745" cy="1555115"/>
          </a:xfrm>
        </p:grpSpPr>
        <p:sp>
          <p:nvSpPr>
            <p:cNvPr id="123" name="도형 220"/>
            <p:cNvSpPr>
              <a:spLocks/>
            </p:cNvSpPr>
            <p:nvPr/>
          </p:nvSpPr>
          <p:spPr>
            <a:xfrm>
              <a:off x="6737350" y="3265805"/>
              <a:ext cx="257175" cy="283210"/>
            </a:xfrm>
            <a:prstGeom prst="ellipse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G마켓 산스 Bold" charset="0"/>
                <a:ea typeface="G마켓 산스 Bold" charset="0"/>
                <a:sym typeface="맑은 고딕" charset="0"/>
              </a:endParaRPr>
            </a:p>
          </p:txBody>
        </p:sp>
        <p:grpSp>
          <p:nvGrpSpPr>
            <p:cNvPr id="139" name="그룹 241"/>
            <p:cNvGrpSpPr>
              <a:grpSpLocks/>
            </p:cNvGrpSpPr>
            <p:nvPr/>
          </p:nvGrpSpPr>
          <p:grpSpPr>
            <a:xfrm>
              <a:off x="6032500" y="1993900"/>
              <a:ext cx="1642745" cy="1011555"/>
              <a:chOff x="6032500" y="1993900"/>
              <a:chExt cx="1642745" cy="1011555"/>
            </a:xfrm>
          </p:grpSpPr>
          <p:sp>
            <p:nvSpPr>
              <p:cNvPr id="140" name="텍스트 상자 239"/>
              <p:cNvSpPr txBox="1">
                <a:spLocks/>
              </p:cNvSpPr>
              <p:nvPr/>
            </p:nvSpPr>
            <p:spPr>
              <a:xfrm>
                <a:off x="6032500" y="1993900"/>
                <a:ext cx="1642745" cy="493395"/>
              </a:xfrm>
              <a:prstGeom prst="rect">
                <a:avLst/>
              </a:prstGeom>
              <a:noFill/>
            </p:spPr>
            <p:txBody>
              <a:bodyPr vert="horz" wrap="square" lIns="91440" tIns="0" rIns="91440" bIns="0" numCol="1" anchor="t">
                <a:spAutoFit/>
              </a:bodyPr>
              <a:lstStyle/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프로젝트 </a:t>
                </a:r>
              </a:p>
              <a:p>
                <a:pPr marL="0" indent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b="1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개발 환경</a:t>
                </a:r>
              </a:p>
            </p:txBody>
          </p:sp>
          <p:sp>
            <p:nvSpPr>
              <p:cNvPr id="141" name="텍스트 상자 240"/>
              <p:cNvSpPr txBox="1">
                <a:spLocks/>
              </p:cNvSpPr>
              <p:nvPr/>
            </p:nvSpPr>
            <p:spPr>
              <a:xfrm>
                <a:off x="6613525" y="2544445"/>
                <a:ext cx="551815" cy="46101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0</a:t>
                </a:r>
                <a:r>
                  <a:rPr lang="ko-KR" altLang="ko-KR" sz="2400" b="1" dirty="0"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4</a:t>
                </a:r>
                <a:endParaRPr lang="ko-KR" altLang="en-US" sz="2400" b="1" dirty="0"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</p:grpSp>
      <p:grpSp>
        <p:nvGrpSpPr>
          <p:cNvPr id="148" name="그룹 248"/>
          <p:cNvGrpSpPr>
            <a:grpSpLocks/>
          </p:cNvGrpSpPr>
          <p:nvPr/>
        </p:nvGrpSpPr>
        <p:grpSpPr>
          <a:xfrm>
            <a:off x="9326880" y="2171700"/>
            <a:ext cx="1642745" cy="1397000"/>
            <a:chOff x="9326880" y="2171700"/>
            <a:chExt cx="1642745" cy="1397000"/>
          </a:xfrm>
        </p:grpSpPr>
        <p:sp>
          <p:nvSpPr>
            <p:cNvPr id="142" name="도형 242"/>
            <p:cNvSpPr>
              <a:spLocks/>
            </p:cNvSpPr>
            <p:nvPr/>
          </p:nvSpPr>
          <p:spPr>
            <a:xfrm>
              <a:off x="10062210" y="3286760"/>
              <a:ext cx="257810" cy="282575"/>
            </a:xfrm>
            <a:prstGeom prst="ellipse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G마켓 산스 Bold" charset="0"/>
                <a:ea typeface="G마켓 산스 Bold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6" name="Rect 0"/>
          <p:cNvSpPr txBox="1">
            <a:spLocks/>
          </p:cNvSpPr>
          <p:nvPr/>
        </p:nvSpPr>
        <p:spPr>
          <a:xfrm>
            <a:off x="2538730" y="3056890"/>
            <a:ext cx="7117080" cy="739140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charset="0"/>
                <a:ea typeface="나눔고딕 ExtraBold" charset="0"/>
              </a:rPr>
              <a:t>감사합니다.</a:t>
            </a:r>
          </a:p>
        </p:txBody>
      </p:sp>
      <p:sp>
        <p:nvSpPr>
          <p:cNvPr id="100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4865" cy="73723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054475" cy="565785"/>
            <a:chOff x="325120" y="385445"/>
            <a:chExt cx="4054475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220408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Overview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289300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250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01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030" cy="368935"/>
            <a:chOff x="541655" y="1430020"/>
            <a:chExt cx="10527030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1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/>
                <a:t>누구나 쉽게 접근하고 공정하게 참여할 수 있는 </a:t>
              </a:r>
              <a:r>
                <a:rPr b="1">
                  <a:solidFill>
                    <a:srgbClr val="006242"/>
                  </a:solidFill>
                </a:rPr>
                <a:t>추첨 기반</a:t>
              </a:r>
              <a:r>
                <a:rPr b="1"/>
                <a:t> 공연 예매 플랫폼 </a:t>
              </a:r>
              <a:r>
                <a:rPr lang="ko-KR" b="1"/>
                <a:t>개발</a:t>
              </a:r>
              <a:endParaRPr lang="ko-KR" altLang="en-US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+mj-ea"/>
              </a:endParaRPr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2635" cy="168910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7400" cy="179705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39" name="도형 39"/>
          <p:cNvSpPr>
            <a:spLocks/>
          </p:cNvSpPr>
          <p:nvPr/>
        </p:nvSpPr>
        <p:spPr>
          <a:xfrm>
            <a:off x="6352540" y="2222500"/>
            <a:ext cx="5364480" cy="4231005"/>
          </a:xfrm>
          <a:prstGeom prst="roundRect">
            <a:avLst>
              <a:gd name="adj" fmla="val 6897"/>
            </a:avLst>
          </a:prstGeom>
          <a:solidFill>
            <a:srgbClr val="CCDFD9">
              <a:alpha val="11009"/>
            </a:srgbClr>
          </a:solidFill>
          <a:ln>
            <a:solidFill>
              <a:schemeClr val="accent6"/>
            </a:solidFill>
            <a:prstDash/>
          </a:ln>
          <a:effectLst>
            <a:outerShdw blurRad="63500" algn="ctr" rotWithShape="0">
              <a:srgbClr val="3378C8">
                <a:alpha val="298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40" name="도형 40"/>
          <p:cNvSpPr>
            <a:spLocks/>
          </p:cNvSpPr>
          <p:nvPr/>
        </p:nvSpPr>
        <p:spPr>
          <a:xfrm rot="5400000">
            <a:off x="9025255" y="49530"/>
            <a:ext cx="94615" cy="4440555"/>
          </a:xfrm>
          <a:prstGeom prst="rect">
            <a:avLst/>
          </a:prstGeom>
          <a:solidFill>
            <a:srgbClr val="006242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137" name="그림 3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745" y="6478270"/>
            <a:ext cx="1283970" cy="37592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" y="2740025"/>
            <a:ext cx="5360670" cy="392938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2164080"/>
            <a:ext cx="4678045" cy="353314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7" name="모서리가 둥근 직사각형 26"/>
          <p:cNvSpPr/>
          <p:nvPr/>
        </p:nvSpPr>
        <p:spPr>
          <a:xfrm>
            <a:off x="5074920" y="2546985"/>
            <a:ext cx="733425" cy="699135"/>
          </a:xfrm>
          <a:prstGeom prst="roundRect">
            <a:avLst/>
          </a:prstGeom>
          <a:pattFill prst="smCheck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063490" y="3702050"/>
            <a:ext cx="733425" cy="699135"/>
          </a:xfrm>
          <a:prstGeom prst="roundRect">
            <a:avLst/>
          </a:prstGeom>
          <a:pattFill prst="smCheck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52060" y="4853940"/>
            <a:ext cx="733425" cy="699135"/>
          </a:xfrm>
          <a:prstGeom prst="roundRect">
            <a:avLst/>
          </a:prstGeom>
          <a:pattFill prst="smCheck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상자 60"/>
          <p:cNvSpPr txBox="1">
            <a:spLocks/>
          </p:cNvSpPr>
          <p:nvPr/>
        </p:nvSpPr>
        <p:spPr>
          <a:xfrm>
            <a:off x="5710555" y="2765425"/>
            <a:ext cx="6343015" cy="30137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프로젝트 개요</a:t>
            </a:r>
            <a:endParaRPr lang="ko-KR" altLang="en-US" sz="1800" b="1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획일적인 예매 방법을 탈피하여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1">
                <a:solidFill>
                  <a:srgbClr val="FF0000"/>
                </a:solidFill>
                <a:latin typeface="G마켓 산스 Medium" charset="0"/>
                <a:ea typeface="G마켓 산스 Medium" charset="0"/>
              </a:rPr>
              <a:t>룰렛 기반의 공정한 추첨 예매 시스템</a:t>
            </a: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을 제안합니다.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누구나 동등하게 참여할 수 있는 환경을 조성하여 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새로운 예매 문화를 정착시키고, 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공연을 매개로 한 커뮤니티를 활성화함으로써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더 많은 사람들이 문화생활을 즐기고 정보를 나눌 수 있는 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플랫폼을 구축하고자 합니다.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055110" cy="566420"/>
            <a:chOff x="325120" y="385445"/>
            <a:chExt cx="4055110" cy="566420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220472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Overview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289935" cy="4311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01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9570"/>
            <a:chOff x="541655" y="1430020"/>
            <a:chExt cx="10527665" cy="36957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9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dirty="0" err="1"/>
                <a:t>누구나</a:t>
              </a:r>
              <a:r>
                <a:rPr dirty="0"/>
                <a:t> </a:t>
              </a:r>
              <a:r>
                <a:rPr dirty="0" err="1"/>
                <a:t>쉽게</a:t>
              </a:r>
              <a:r>
                <a:rPr dirty="0"/>
                <a:t> </a:t>
              </a:r>
              <a:r>
                <a:rPr dirty="0" err="1"/>
                <a:t>접근하고</a:t>
              </a:r>
              <a:r>
                <a:rPr dirty="0"/>
                <a:t> </a:t>
              </a:r>
              <a:r>
                <a:rPr dirty="0" err="1"/>
                <a:t>공정하게</a:t>
              </a:r>
              <a:r>
                <a:rPr dirty="0"/>
                <a:t> </a:t>
              </a:r>
              <a:r>
                <a:rPr dirty="0" err="1"/>
                <a:t>참여할</a:t>
              </a:r>
              <a:r>
                <a:rPr dirty="0"/>
                <a:t> 수 </a:t>
              </a:r>
              <a:r>
                <a:rPr dirty="0" err="1"/>
                <a:t>있는</a:t>
              </a:r>
              <a:r>
                <a:rPr dirty="0"/>
                <a:t> </a:t>
              </a:r>
              <a:r>
                <a:rPr b="1" dirty="0" err="1">
                  <a:solidFill>
                    <a:srgbClr val="006242"/>
                  </a:solidFill>
                </a:rPr>
                <a:t>추첨</a:t>
              </a:r>
              <a:r>
                <a:rPr b="1" dirty="0">
                  <a:solidFill>
                    <a:srgbClr val="006242"/>
                  </a:solidFill>
                </a:rPr>
                <a:t> </a:t>
              </a:r>
              <a:r>
                <a:rPr b="1" dirty="0" err="1">
                  <a:solidFill>
                    <a:srgbClr val="006242"/>
                  </a:solidFill>
                </a:rPr>
                <a:t>기반</a:t>
              </a:r>
              <a:r>
                <a:rPr b="1" dirty="0"/>
                <a:t> </a:t>
              </a:r>
              <a:r>
                <a:rPr b="1" dirty="0" err="1"/>
                <a:t>공연</a:t>
              </a:r>
              <a:r>
                <a:rPr b="1" dirty="0"/>
                <a:t> </a:t>
              </a:r>
              <a:r>
                <a:rPr b="1" dirty="0" err="1"/>
                <a:t>예매</a:t>
              </a:r>
              <a:r>
                <a:rPr b="1" dirty="0"/>
                <a:t> </a:t>
              </a:r>
              <a:r>
                <a:rPr b="1" dirty="0" err="1"/>
                <a:t>플랫폼</a:t>
              </a:r>
              <a:r>
                <a:rPr b="1" dirty="0"/>
                <a:t> </a:t>
              </a:r>
              <a:r>
                <a:rPr lang="ko-KR" b="1" dirty="0"/>
                <a:t>개발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9" name="Rect 0"/>
          <p:cNvSpPr>
            <a:spLocks/>
          </p:cNvSpPr>
          <p:nvPr/>
        </p:nvSpPr>
        <p:spPr>
          <a:xfrm>
            <a:off x="434340" y="2301240"/>
            <a:ext cx="5364480" cy="4231005"/>
          </a:xfrm>
          <a:prstGeom prst="roundRect">
            <a:avLst>
              <a:gd name="adj" fmla="val 6897"/>
            </a:avLst>
          </a:prstGeom>
          <a:solidFill>
            <a:srgbClr val="CCDFD9">
              <a:alpha val="11009"/>
            </a:srgbClr>
          </a:solidFill>
          <a:ln>
            <a:solidFill>
              <a:schemeClr val="accent6"/>
            </a:solidFill>
            <a:prstDash/>
          </a:ln>
          <a:effectLst>
            <a:outerShdw blurRad="63500" algn="ctr" rotWithShape="0">
              <a:srgbClr val="3378C8">
                <a:alpha val="298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40" name="Rect 0"/>
          <p:cNvSpPr>
            <a:spLocks/>
          </p:cNvSpPr>
          <p:nvPr/>
        </p:nvSpPr>
        <p:spPr>
          <a:xfrm rot="5400000">
            <a:off x="3069590" y="128270"/>
            <a:ext cx="94615" cy="4440555"/>
          </a:xfrm>
          <a:prstGeom prst="rect">
            <a:avLst/>
          </a:prstGeom>
          <a:solidFill>
            <a:srgbClr val="006242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grpSp>
        <p:nvGrpSpPr>
          <p:cNvPr id="149" name="Group 5"/>
          <p:cNvGrpSpPr>
            <a:grpSpLocks/>
          </p:cNvGrpSpPr>
          <p:nvPr/>
        </p:nvGrpSpPr>
        <p:grpSpPr>
          <a:xfrm>
            <a:off x="-294640" y="135255"/>
            <a:ext cx="12006580" cy="6406515"/>
            <a:chOff x="-294640" y="135255"/>
            <a:chExt cx="12006580" cy="6406515"/>
          </a:xfrm>
        </p:grpSpPr>
        <p:sp>
          <p:nvSpPr>
            <p:cNvPr id="150" name="Rect 0"/>
            <p:cNvSpPr>
              <a:spLocks/>
            </p:cNvSpPr>
            <p:nvPr/>
          </p:nvSpPr>
          <p:spPr>
            <a:xfrm>
              <a:off x="6347460" y="2301875"/>
              <a:ext cx="5364480" cy="4239895"/>
            </a:xfrm>
            <a:prstGeom prst="roundRect">
              <a:avLst>
                <a:gd name="adj" fmla="val 6897"/>
              </a:avLst>
            </a:prstGeom>
            <a:solidFill>
              <a:srgbClr val="CCDFD9">
                <a:alpha val="11009"/>
              </a:srgbClr>
            </a:solidFill>
            <a:ln>
              <a:solidFill>
                <a:schemeClr val="accent6"/>
              </a:solidFill>
              <a:prstDash/>
            </a:ln>
            <a:effectLst>
              <a:outerShdw blurRad="63500" algn="ctr" rotWithShape="0">
                <a:srgbClr val="3378C8">
                  <a:alpha val="29803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/>
            </a:p>
          </p:txBody>
        </p:sp>
        <p:sp>
          <p:nvSpPr>
            <p:cNvPr id="151" name="Rect 0"/>
            <p:cNvSpPr>
              <a:spLocks/>
            </p:cNvSpPr>
            <p:nvPr/>
          </p:nvSpPr>
          <p:spPr>
            <a:xfrm rot="5400000">
              <a:off x="8996045" y="135255"/>
              <a:ext cx="106680" cy="4440555"/>
            </a:xfrm>
            <a:prstGeom prst="rect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/>
            </a:p>
          </p:txBody>
        </p:sp>
        <p:sp>
          <p:nvSpPr>
            <p:cNvPr id="152" name="Rect 0"/>
            <p:cNvSpPr txBox="1">
              <a:spLocks/>
            </p:cNvSpPr>
            <p:nvPr/>
          </p:nvSpPr>
          <p:spPr>
            <a:xfrm>
              <a:off x="-294640" y="2616200"/>
              <a:ext cx="6342380" cy="3228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457200" lvl="1" indent="0" algn="ctr" defTabSz="914400" rtl="0" eaLnBrk="1" latinLnBrk="1" hangingPunct="1"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800" b="1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프로젝트 컨셉</a:t>
              </a:r>
              <a:endParaRPr lang="ko-KR" altLang="en-US" sz="1800" b="1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클릭이 느려도, 디지털 기기 사용이 익숙하지 않아도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누구나 공평하게 참여할 수 있는 추첨 기반 예매 서비스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암표 방지를 위해 자동화 예약, 매크로 예매를 차단하여 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실 사용자 중심의 </a:t>
              </a:r>
              <a:r>
                <a:rPr lang="ko-KR" sz="1400" b="0" dirty="0" err="1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당첨기회</a:t>
              </a: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 제공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트로트, 클래식, 뮤지컬 등 노년층 대상 공연 예매도 용이하게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단순 예매를 넘어, 리뷰 작성과 커뮤니티 기능을 포함한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  <a:p>
              <a:pPr marL="457200" lvl="1" indent="0" algn="ctr" defTabSz="914400" rtl="0" eaLnBrk="1" latinLnBrk="1" hangingPunct="1">
                <a:buFontTx/>
                <a:buNone/>
              </a:pPr>
              <a:r>
                <a:rPr lang="ko-KR" sz="1400" b="0" dirty="0" err="1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문화플랫폼</a:t>
              </a:r>
              <a:r>
                <a:rPr lang="ko-KR" sz="1400" b="0" dirty="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 지향</a:t>
              </a:r>
              <a:endParaRPr lang="ko-KR" altLang="en-US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endParaRPr>
            </a:p>
          </p:txBody>
        </p:sp>
      </p:grpSp>
      <p:sp>
        <p:nvSpPr>
          <p:cNvPr id="153" name="Rect 0"/>
          <p:cNvSpPr txBox="1">
            <a:spLocks/>
          </p:cNvSpPr>
          <p:nvPr/>
        </p:nvSpPr>
        <p:spPr>
          <a:xfrm>
            <a:off x="5709285" y="2849245"/>
            <a:ext cx="6342380" cy="3505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800" b="1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훈련 내용과의 연관성</a:t>
            </a: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SpringBoot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+ JPA + </a:t>
            </a: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Thymeleaf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기반 CRUD 기능 완전 구현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MySQL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연동을 통한 데이터 저장, 조회, 수정, 삭제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HTML/CSS/JS 및 </a:t>
            </a: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BootStrap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활용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공연정보를 크롤링하여 JSON 변환 후 가공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InteliJ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IDE를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이용한 전체 개발 프로세스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Spring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Security를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통한 로그인 인증/인가 처리 적용</a:t>
            </a: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055110" cy="566420"/>
            <a:chOff x="325120" y="385445"/>
            <a:chExt cx="4055110" cy="566420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220472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Overview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289935" cy="4311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01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9570"/>
            <a:chOff x="541655" y="1430020"/>
            <a:chExt cx="10527665" cy="36957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9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dirty="0" err="1"/>
                <a:t>누구나</a:t>
              </a:r>
              <a:r>
                <a:rPr dirty="0"/>
                <a:t> </a:t>
              </a:r>
              <a:r>
                <a:rPr dirty="0" err="1"/>
                <a:t>쉽게</a:t>
              </a:r>
              <a:r>
                <a:rPr dirty="0"/>
                <a:t> </a:t>
              </a:r>
              <a:r>
                <a:rPr dirty="0" err="1"/>
                <a:t>접근하고</a:t>
              </a:r>
              <a:r>
                <a:rPr dirty="0"/>
                <a:t> </a:t>
              </a:r>
              <a:r>
                <a:rPr dirty="0" err="1"/>
                <a:t>공정하게</a:t>
              </a:r>
              <a:r>
                <a:rPr dirty="0"/>
                <a:t> </a:t>
              </a:r>
              <a:r>
                <a:rPr dirty="0" err="1"/>
                <a:t>참여할</a:t>
              </a:r>
              <a:r>
                <a:rPr dirty="0"/>
                <a:t> 수 </a:t>
              </a:r>
              <a:r>
                <a:rPr dirty="0" err="1"/>
                <a:t>있는</a:t>
              </a:r>
              <a:r>
                <a:rPr dirty="0"/>
                <a:t> </a:t>
              </a:r>
              <a:r>
                <a:rPr b="1" dirty="0" err="1">
                  <a:solidFill>
                    <a:srgbClr val="006242"/>
                  </a:solidFill>
                </a:rPr>
                <a:t>추첨</a:t>
              </a:r>
              <a:r>
                <a:rPr b="1" dirty="0">
                  <a:solidFill>
                    <a:srgbClr val="006242"/>
                  </a:solidFill>
                </a:rPr>
                <a:t> </a:t>
              </a:r>
              <a:r>
                <a:rPr b="1" dirty="0" err="1">
                  <a:solidFill>
                    <a:srgbClr val="006242"/>
                  </a:solidFill>
                </a:rPr>
                <a:t>기반</a:t>
              </a:r>
              <a:r>
                <a:rPr b="1" dirty="0"/>
                <a:t> </a:t>
              </a:r>
              <a:r>
                <a:rPr b="1" dirty="0" err="1"/>
                <a:t>공연</a:t>
              </a:r>
              <a:r>
                <a:rPr b="1" dirty="0"/>
                <a:t> </a:t>
              </a:r>
              <a:r>
                <a:rPr b="1" dirty="0" err="1"/>
                <a:t>예매</a:t>
              </a:r>
              <a:r>
                <a:rPr b="1" dirty="0"/>
                <a:t> </a:t>
              </a:r>
              <a:r>
                <a:rPr b="1" dirty="0" err="1"/>
                <a:t>플랫폼</a:t>
              </a:r>
              <a:r>
                <a:rPr b="1" dirty="0"/>
                <a:t> </a:t>
              </a:r>
              <a:r>
                <a:rPr lang="ko-KR" b="1" dirty="0"/>
                <a:t>개발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9" name="Rect 0"/>
          <p:cNvSpPr>
            <a:spLocks/>
          </p:cNvSpPr>
          <p:nvPr/>
        </p:nvSpPr>
        <p:spPr>
          <a:xfrm>
            <a:off x="434340" y="2301240"/>
            <a:ext cx="5364480" cy="4231005"/>
          </a:xfrm>
          <a:prstGeom prst="roundRect">
            <a:avLst>
              <a:gd name="adj" fmla="val 6897"/>
            </a:avLst>
          </a:prstGeom>
          <a:solidFill>
            <a:srgbClr val="CCDFD9">
              <a:alpha val="11009"/>
            </a:srgbClr>
          </a:solidFill>
          <a:ln>
            <a:solidFill>
              <a:schemeClr val="accent6"/>
            </a:solidFill>
            <a:prstDash/>
          </a:ln>
          <a:effectLst>
            <a:outerShdw blurRad="63500" algn="ctr" rotWithShape="0">
              <a:srgbClr val="3378C8">
                <a:alpha val="298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40" name="Rect 0"/>
          <p:cNvSpPr>
            <a:spLocks/>
          </p:cNvSpPr>
          <p:nvPr/>
        </p:nvSpPr>
        <p:spPr>
          <a:xfrm rot="5400000">
            <a:off x="3069590" y="128270"/>
            <a:ext cx="94615" cy="4440555"/>
          </a:xfrm>
          <a:prstGeom prst="rect">
            <a:avLst/>
          </a:prstGeom>
          <a:solidFill>
            <a:srgbClr val="006242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grpSp>
        <p:nvGrpSpPr>
          <p:cNvPr id="149" name="Group 5"/>
          <p:cNvGrpSpPr>
            <a:grpSpLocks/>
          </p:cNvGrpSpPr>
          <p:nvPr/>
        </p:nvGrpSpPr>
        <p:grpSpPr>
          <a:xfrm>
            <a:off x="6347460" y="2301875"/>
            <a:ext cx="5364480" cy="4239895"/>
            <a:chOff x="6347460" y="2301875"/>
            <a:chExt cx="5364480" cy="4239895"/>
          </a:xfrm>
        </p:grpSpPr>
        <p:sp>
          <p:nvSpPr>
            <p:cNvPr id="150" name="Rect 0"/>
            <p:cNvSpPr>
              <a:spLocks/>
            </p:cNvSpPr>
            <p:nvPr/>
          </p:nvSpPr>
          <p:spPr>
            <a:xfrm>
              <a:off x="6347460" y="2301875"/>
              <a:ext cx="5364480" cy="4239895"/>
            </a:xfrm>
            <a:prstGeom prst="roundRect">
              <a:avLst>
                <a:gd name="adj" fmla="val 6897"/>
              </a:avLst>
            </a:prstGeom>
            <a:solidFill>
              <a:srgbClr val="CCDFD9">
                <a:alpha val="11009"/>
              </a:srgbClr>
            </a:solidFill>
            <a:ln>
              <a:solidFill>
                <a:schemeClr val="accent6"/>
              </a:solidFill>
              <a:prstDash/>
            </a:ln>
            <a:effectLst>
              <a:outerShdw blurRad="63500" algn="ctr" rotWithShape="0">
                <a:srgbClr val="3378C8">
                  <a:alpha val="29803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/>
            </a:p>
          </p:txBody>
        </p:sp>
        <p:sp>
          <p:nvSpPr>
            <p:cNvPr id="151" name="Rect 0"/>
            <p:cNvSpPr>
              <a:spLocks/>
            </p:cNvSpPr>
            <p:nvPr/>
          </p:nvSpPr>
          <p:spPr>
            <a:xfrm rot="5400000">
              <a:off x="8996045" y="135255"/>
              <a:ext cx="106680" cy="4440555"/>
            </a:xfrm>
            <a:prstGeom prst="rect">
              <a:avLst/>
            </a:prstGeom>
            <a:solidFill>
              <a:srgbClr val="006242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/>
            </a:p>
          </p:txBody>
        </p:sp>
      </p:grpSp>
      <p:sp>
        <p:nvSpPr>
          <p:cNvPr id="21" name="텍스트 상자 68"/>
          <p:cNvSpPr txBox="1">
            <a:spLocks/>
          </p:cNvSpPr>
          <p:nvPr/>
        </p:nvSpPr>
        <p:spPr>
          <a:xfrm>
            <a:off x="5664200" y="2552700"/>
            <a:ext cx="6343015" cy="3659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활용 방안 및 기대 효과</a:t>
            </a:r>
            <a:endParaRPr lang="ko-KR" altLang="en-US" sz="1800" b="1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1" i="1" u="sng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공정 예매 문화 정착</a:t>
            </a:r>
            <a:endParaRPr lang="ko-KR" altLang="en-US" sz="1400" b="1" i="1" u="sng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- 클릭 경쟁 대신 룰렛 방식으로 누구에게나 동등한 기회 제공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1" i="1" u="sng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노약자 접근성 향상</a:t>
            </a:r>
            <a:endParaRPr lang="ko-KR" altLang="en-US" sz="1400" b="1" i="1" u="sng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- 직관적인 UI와 추첨 시스템으로 고령층도 쉽게 예매 가능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1" i="1" u="sng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암표 근절</a:t>
            </a:r>
            <a:endParaRPr lang="ko-KR" altLang="en-US" sz="1400" b="1" i="1" u="sng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- 예약 자동화 차단 및 인증 기반 추첨으로 비정상 예매 차단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1" i="1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1" i="1" u="sng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공연 문화 확산</a:t>
            </a:r>
            <a:endParaRPr lang="ko-KR" altLang="en-US" sz="1400" b="1" i="1" u="sng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- 후기 및 커뮤니티 활성화를 통해 공연 정보 교류와 참여 유도</a:t>
            </a: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24" name="텍스트 상자 62"/>
          <p:cNvSpPr txBox="1">
            <a:spLocks/>
          </p:cNvSpPr>
          <p:nvPr/>
        </p:nvSpPr>
        <p:spPr>
          <a:xfrm>
            <a:off x="-240665" y="2874645"/>
            <a:ext cx="6192520" cy="3290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800" b="1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프로젝트 구현 내용</a:t>
            </a: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공연정보 예매 플랫폼 ‘</a:t>
            </a: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LuckyStage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’ 개발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회원가입, 로그인, </a:t>
            </a:r>
            <a:r>
              <a:rPr lang="ko-KR" sz="1400" b="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마이페이지</a:t>
            </a: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, 공연 상세정보, 리뷰, 예매, 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추첨, 공지사항 등 전체 기능 구현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추첨 예매 시스템으로 선착순 방식의 한계를 개선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관리자 기능을 통해 회원 조회 및 삭제 가능</a:t>
            </a: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r>
              <a:rPr lang="ko-KR" sz="1400" b="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사용자 친화적 UI/UX 디자인 적용</a:t>
            </a:r>
            <a:endParaRPr lang="ko-KR" altLang="en-US" sz="1800" b="1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  <a:p>
            <a:pPr marL="457200" lvl="1" indent="0" algn="ctr" defTabSz="914400" rtl="0" eaLnBrk="1" latinLnBrk="1" hangingPunct="1">
              <a:buFontTx/>
              <a:buNone/>
            </a:pPr>
            <a:endParaRPr lang="ko-KR" altLang="en-US" sz="1400" b="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팀 구성 및 역할</a:t>
              </a: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ko-KR" altLang="ko-KR" sz="2800" b="1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2</a:t>
              </a:r>
              <a:endParaRPr lang="ko-KR" altLang="en-US" sz="2800" b="1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4540" cy="23622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b="1"/>
                <a:t>2조 팀명 : JOBS (정현민, 지종우, 서일웅, 조유빈)</a:t>
              </a:r>
              <a:endParaRPr lang="ko-KR" altLang="en-US" b="1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sp>
        <p:nvSpPr>
          <p:cNvPr id="138" name="도형 94"/>
          <p:cNvSpPr>
            <a:spLocks/>
          </p:cNvSpPr>
          <p:nvPr/>
        </p:nvSpPr>
        <p:spPr>
          <a:xfrm>
            <a:off x="1407160" y="2273935"/>
            <a:ext cx="2606675" cy="3984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9" name="텍스트 상자 95"/>
          <p:cNvSpPr txBox="1">
            <a:spLocks/>
          </p:cNvSpPr>
          <p:nvPr/>
        </p:nvSpPr>
        <p:spPr>
          <a:xfrm>
            <a:off x="1724025" y="2413000"/>
            <a:ext cx="84391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charset="0"/>
                <a:ea typeface="G마켓 산스 Medium" charset="0"/>
              </a:rPr>
              <a:t>정현민</a:t>
            </a:r>
            <a:endParaRPr lang="ko-KR" altLang="en-US" sz="1400" b="1">
              <a:solidFill>
                <a:schemeClr val="tx2">
                  <a:lumMod val="60000"/>
                  <a:lumOff val="4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41" name="도형 97"/>
          <p:cNvSpPr>
            <a:spLocks/>
          </p:cNvSpPr>
          <p:nvPr/>
        </p:nvSpPr>
        <p:spPr>
          <a:xfrm>
            <a:off x="8128000" y="4326255"/>
            <a:ext cx="2170430" cy="163830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2" name="도형 98"/>
          <p:cNvSpPr>
            <a:spLocks/>
          </p:cNvSpPr>
          <p:nvPr/>
        </p:nvSpPr>
        <p:spPr>
          <a:xfrm>
            <a:off x="2141220" y="5614670"/>
            <a:ext cx="818515" cy="93345"/>
          </a:xfrm>
          <a:prstGeom prst="rect">
            <a:avLst/>
          </a:prstGeom>
          <a:solidFill>
            <a:srgbClr val="0070C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3" name="텍스트 상자 99"/>
          <p:cNvSpPr txBox="1">
            <a:spLocks/>
          </p:cNvSpPr>
          <p:nvPr/>
        </p:nvSpPr>
        <p:spPr>
          <a:xfrm>
            <a:off x="1554480" y="5567680"/>
            <a:ext cx="64960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기획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개발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44" name="텍스트 상자 100"/>
          <p:cNvSpPr txBox="1">
            <a:spLocks/>
          </p:cNvSpPr>
          <p:nvPr/>
        </p:nvSpPr>
        <p:spPr>
          <a:xfrm>
            <a:off x="1657350" y="3043555"/>
            <a:ext cx="1593850" cy="9544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로그인</a:t>
            </a:r>
            <a:r>
              <a:rPr lang="en-US" altLang="ko-KR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, </a:t>
            </a: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회원가입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회원정보수정</a:t>
            </a:r>
            <a:r>
              <a:rPr lang="en-US" altLang="ko-KR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, </a:t>
            </a: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삭제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회원 목록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리뷰 게시판 등록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리뷰게시판 삭제</a:t>
            </a:r>
            <a:r>
              <a:rPr lang="en-US" altLang="ko-KR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, </a:t>
            </a: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댓글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  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UI 구현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45" name="도형 101"/>
          <p:cNvSpPr>
            <a:spLocks/>
          </p:cNvSpPr>
          <p:nvPr/>
        </p:nvSpPr>
        <p:spPr>
          <a:xfrm>
            <a:off x="8128000" y="4523105"/>
            <a:ext cx="2170430" cy="163830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6" name="도형 102"/>
          <p:cNvSpPr>
            <a:spLocks/>
          </p:cNvSpPr>
          <p:nvPr/>
        </p:nvSpPr>
        <p:spPr>
          <a:xfrm>
            <a:off x="2146935" y="5749925"/>
            <a:ext cx="1317625" cy="927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7" name="도형 103"/>
          <p:cNvSpPr>
            <a:spLocks/>
          </p:cNvSpPr>
          <p:nvPr/>
        </p:nvSpPr>
        <p:spPr>
          <a:xfrm>
            <a:off x="3806190" y="2279650"/>
            <a:ext cx="2606675" cy="3978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8" name="도형 104"/>
          <p:cNvSpPr>
            <a:spLocks/>
          </p:cNvSpPr>
          <p:nvPr/>
        </p:nvSpPr>
        <p:spPr>
          <a:xfrm>
            <a:off x="6142355" y="2273935"/>
            <a:ext cx="2606675" cy="398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9" name="도형 105"/>
          <p:cNvSpPr>
            <a:spLocks/>
          </p:cNvSpPr>
          <p:nvPr/>
        </p:nvSpPr>
        <p:spPr>
          <a:xfrm>
            <a:off x="8550910" y="2273935"/>
            <a:ext cx="2606675" cy="3984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06"/>
          <p:cNvSpPr txBox="1">
            <a:spLocks/>
          </p:cNvSpPr>
          <p:nvPr/>
        </p:nvSpPr>
        <p:spPr>
          <a:xfrm>
            <a:off x="4002405" y="2413000"/>
            <a:ext cx="84391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 b="1">
                <a:solidFill>
                  <a:schemeClr val="accent2">
                    <a:lumMod val="60000"/>
                    <a:lumOff val="40000"/>
                  </a:schemeClr>
                </a:solidFill>
                <a:latin typeface="G마켓 산스 Medium" charset="0"/>
                <a:ea typeface="G마켓 산스 Medium" charset="0"/>
              </a:rPr>
              <a:t>조유빈</a:t>
            </a:r>
            <a:endParaRPr lang="ko-KR" altLang="en-US" sz="1400" b="1">
              <a:solidFill>
                <a:schemeClr val="accent2">
                  <a:lumMod val="60000"/>
                  <a:lumOff val="4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1" name="텍스트 상자 107"/>
          <p:cNvSpPr txBox="1">
            <a:spLocks/>
          </p:cNvSpPr>
          <p:nvPr/>
        </p:nvSpPr>
        <p:spPr>
          <a:xfrm>
            <a:off x="6280785" y="2438400"/>
            <a:ext cx="84391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 b="1">
                <a:solidFill>
                  <a:schemeClr val="accent4">
                    <a:lumMod val="60000"/>
                    <a:lumOff val="40000"/>
                  </a:schemeClr>
                </a:solidFill>
                <a:latin typeface="G마켓 산스 Medium" charset="0"/>
                <a:ea typeface="G마켓 산스 Medium" charset="0"/>
              </a:rPr>
              <a:t>서일웅</a:t>
            </a:r>
            <a:endParaRPr lang="ko-KR" altLang="en-US" sz="1400" b="1">
              <a:solidFill>
                <a:schemeClr val="accent4">
                  <a:lumMod val="60000"/>
                  <a:lumOff val="4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2" name="텍스트 상자 108"/>
          <p:cNvSpPr txBox="1">
            <a:spLocks/>
          </p:cNvSpPr>
          <p:nvPr/>
        </p:nvSpPr>
        <p:spPr>
          <a:xfrm>
            <a:off x="8743950" y="2449195"/>
            <a:ext cx="8331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 b="1">
                <a:solidFill>
                  <a:schemeClr val="accent3">
                    <a:lumMod val="60000"/>
                    <a:lumOff val="40000"/>
                  </a:schemeClr>
                </a:solidFill>
                <a:latin typeface="G마켓 산스 Medium" charset="0"/>
                <a:ea typeface="G마켓 산스 Medium" charset="0"/>
              </a:rPr>
              <a:t>지종우</a:t>
            </a:r>
            <a:endParaRPr lang="ko-KR" altLang="en-US" sz="1400" b="1">
              <a:solidFill>
                <a:schemeClr val="accent3">
                  <a:lumMod val="60000"/>
                  <a:lumOff val="4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3" name="텍스트 상자 109"/>
          <p:cNvSpPr txBox="1">
            <a:spLocks/>
          </p:cNvSpPr>
          <p:nvPr/>
        </p:nvSpPr>
        <p:spPr>
          <a:xfrm>
            <a:off x="3971925" y="3043555"/>
            <a:ext cx="1049020" cy="12007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메인화면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리뷰 게시판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자유 게시판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공지사항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공연목록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로그인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마이페이지</a:t>
            </a: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 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 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UI 구현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4" name="텍스트 상자 110"/>
          <p:cNvSpPr txBox="1">
            <a:spLocks/>
          </p:cNvSpPr>
          <p:nvPr/>
        </p:nvSpPr>
        <p:spPr>
          <a:xfrm>
            <a:off x="6308090" y="3115310"/>
            <a:ext cx="15938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자유게시판 등록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자유게시판 삭제</a:t>
            </a:r>
            <a:r>
              <a:rPr lang="en-US" altLang="ko-KR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, </a:t>
            </a: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댓글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 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UI 구현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5" name="텍스트 상자 111"/>
          <p:cNvSpPr txBox="1">
            <a:spLocks/>
          </p:cNvSpPr>
          <p:nvPr/>
        </p:nvSpPr>
        <p:spPr>
          <a:xfrm>
            <a:off x="8736965" y="3115310"/>
            <a:ext cx="1473835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공지사항 등록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공지사항 삭제</a:t>
            </a:r>
            <a:r>
              <a:rPr lang="en-US" altLang="ko-KR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, </a:t>
            </a: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댓글</a:t>
            </a: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 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UI 구현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6" name="도형 112"/>
          <p:cNvSpPr>
            <a:spLocks/>
          </p:cNvSpPr>
          <p:nvPr/>
        </p:nvSpPr>
        <p:spPr>
          <a:xfrm>
            <a:off x="4383405" y="5614670"/>
            <a:ext cx="1593850" cy="93345"/>
          </a:xfrm>
          <a:prstGeom prst="rect">
            <a:avLst/>
          </a:prstGeom>
          <a:solidFill>
            <a:srgbClr val="0070C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7" name="텍스트 상자 113"/>
          <p:cNvSpPr txBox="1">
            <a:spLocks/>
          </p:cNvSpPr>
          <p:nvPr/>
        </p:nvSpPr>
        <p:spPr>
          <a:xfrm>
            <a:off x="3844290" y="5567680"/>
            <a:ext cx="64960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기획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개발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58" name="도형 114"/>
          <p:cNvSpPr>
            <a:spLocks/>
          </p:cNvSpPr>
          <p:nvPr/>
        </p:nvSpPr>
        <p:spPr>
          <a:xfrm>
            <a:off x="4375150" y="5764530"/>
            <a:ext cx="1089025" cy="927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9" name="도형 115"/>
          <p:cNvSpPr>
            <a:spLocks/>
          </p:cNvSpPr>
          <p:nvPr/>
        </p:nvSpPr>
        <p:spPr>
          <a:xfrm>
            <a:off x="6949440" y="5614670"/>
            <a:ext cx="819150" cy="93980"/>
          </a:xfrm>
          <a:prstGeom prst="rect">
            <a:avLst/>
          </a:prstGeom>
          <a:solidFill>
            <a:srgbClr val="0070C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0" name="텍스트 상자 116"/>
          <p:cNvSpPr txBox="1">
            <a:spLocks/>
          </p:cNvSpPr>
          <p:nvPr/>
        </p:nvSpPr>
        <p:spPr>
          <a:xfrm>
            <a:off x="6309360" y="5567680"/>
            <a:ext cx="6502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기획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개발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61" name="도형 117"/>
          <p:cNvSpPr>
            <a:spLocks/>
          </p:cNvSpPr>
          <p:nvPr/>
        </p:nvSpPr>
        <p:spPr>
          <a:xfrm>
            <a:off x="6959600" y="5764530"/>
            <a:ext cx="744855" cy="93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2" name="도형 118"/>
          <p:cNvSpPr>
            <a:spLocks/>
          </p:cNvSpPr>
          <p:nvPr/>
        </p:nvSpPr>
        <p:spPr>
          <a:xfrm>
            <a:off x="9420860" y="5641340"/>
            <a:ext cx="676910" cy="93345"/>
          </a:xfrm>
          <a:prstGeom prst="rect">
            <a:avLst/>
          </a:prstGeom>
          <a:solidFill>
            <a:srgbClr val="0070C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3" name="텍스트 상자 119"/>
          <p:cNvSpPr txBox="1">
            <a:spLocks/>
          </p:cNvSpPr>
          <p:nvPr/>
        </p:nvSpPr>
        <p:spPr>
          <a:xfrm>
            <a:off x="8780780" y="5610225"/>
            <a:ext cx="64960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기획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  <a:p>
            <a:pPr marL="171450" indent="-171450" algn="l" defTabSz="914400" rtl="0" eaLnBrk="1" latinLnBrk="1" hangingPunct="1">
              <a:buFont typeface="Arial"/>
              <a:buChar char="•"/>
            </a:pPr>
            <a:r>
              <a:rPr sz="800">
                <a:solidFill>
                  <a:schemeClr val="tx2">
                    <a:lumMod val="50000"/>
                  </a:schemeClr>
                </a:solidFill>
                <a:latin typeface="G마켓 산스 Medium" charset="0"/>
                <a:ea typeface="G마켓 산스 Medium" charset="0"/>
              </a:rPr>
              <a:t>개발</a:t>
            </a:r>
            <a:endParaRPr lang="ko-KR" altLang="en-US" sz="800">
              <a:solidFill>
                <a:schemeClr val="tx2">
                  <a:lumMod val="50000"/>
                </a:schemeClr>
              </a:solidFill>
              <a:latin typeface="G마켓 산스 Medium" charset="0"/>
              <a:ea typeface="G마켓 산스 Medium" charset="0"/>
            </a:endParaRPr>
          </a:p>
        </p:txBody>
      </p:sp>
      <p:sp>
        <p:nvSpPr>
          <p:cNvPr id="164" name="도형 120"/>
          <p:cNvSpPr>
            <a:spLocks/>
          </p:cNvSpPr>
          <p:nvPr/>
        </p:nvSpPr>
        <p:spPr>
          <a:xfrm>
            <a:off x="9416415" y="5798820"/>
            <a:ext cx="615950" cy="93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err="1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수행절차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03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 dirty="0" smtClean="0"/>
                <a:t>프로젝트 수행 절차 타임 차트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90" y="2590800"/>
            <a:ext cx="11085195" cy="3649980"/>
          </a:xfrm>
          <a:prstGeom prst="rect">
            <a:avLst/>
          </a:prstGeom>
          <a:noFill/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176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도형 73"/>
          <p:cNvSpPr>
            <a:spLocks/>
          </p:cNvSpPr>
          <p:nvPr/>
        </p:nvSpPr>
        <p:spPr>
          <a:xfrm>
            <a:off x="1315720" y="2327275"/>
            <a:ext cx="9554845" cy="4090035"/>
          </a:xfrm>
          <a:prstGeom prst="rect">
            <a:avLst/>
          </a:prstGeom>
          <a:solidFill>
            <a:srgbClr val="EEEEEE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개발환경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4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 smtClean="0"/>
                <a:t> 개발환경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1036" name="그림 6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800" y="4367530"/>
            <a:ext cx="1039495" cy="1534795"/>
          </a:xfrm>
          <a:prstGeom prst="rect">
            <a:avLst/>
          </a:prstGeom>
          <a:noFill/>
        </p:spPr>
      </p:pic>
      <p:pic>
        <p:nvPicPr>
          <p:cNvPr id="1037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4572000"/>
            <a:ext cx="953135" cy="1134110"/>
          </a:xfrm>
          <a:prstGeom prst="rect">
            <a:avLst/>
          </a:prstGeom>
          <a:noFill/>
          <a:effectLst>
            <a:softEdge rad="112522"/>
          </a:effectLst>
        </p:spPr>
      </p:pic>
      <p:pic>
        <p:nvPicPr>
          <p:cNvPr id="1038" name="그림 6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90" y="2856230"/>
            <a:ext cx="1753235" cy="924560"/>
          </a:xfrm>
          <a:prstGeom prst="rect">
            <a:avLst/>
          </a:prstGeom>
          <a:noFill/>
        </p:spPr>
      </p:pic>
      <p:pic>
        <p:nvPicPr>
          <p:cNvPr id="1039" name="그림 6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0" b="3498"/>
          <a:stretch>
            <a:fillRect/>
          </a:stretch>
        </p:blipFill>
        <p:spPr>
          <a:xfrm>
            <a:off x="5438775" y="3886200"/>
            <a:ext cx="543560" cy="610235"/>
          </a:xfrm>
          <a:prstGeom prst="rect">
            <a:avLst/>
          </a:prstGeom>
          <a:noFill/>
        </p:spPr>
      </p:pic>
      <p:pic>
        <p:nvPicPr>
          <p:cNvPr id="1040" name="그림 70" descr="C:/Users/it/AppData/Roaming/PolarisOffice/ETemp/12780_7366304/fImage80126179169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580" y="2462530"/>
            <a:ext cx="1965960" cy="2486025"/>
          </a:xfrm>
          <a:prstGeom prst="rect">
            <a:avLst/>
          </a:prstGeom>
          <a:noFill/>
        </p:spPr>
      </p:pic>
      <p:pic>
        <p:nvPicPr>
          <p:cNvPr id="1041" name="그림 71" descr="C:/Users/it/AppData/Roaming/PolarisOffice/ETemp/12780_7366304/fImage6306618572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380" y="2737485"/>
            <a:ext cx="1363345" cy="1944370"/>
          </a:xfrm>
          <a:prstGeom prst="rect">
            <a:avLst/>
          </a:prstGeom>
          <a:noFill/>
        </p:spPr>
      </p:pic>
      <p:pic>
        <p:nvPicPr>
          <p:cNvPr id="1043" name="그림 10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35" y="3225165"/>
            <a:ext cx="959485" cy="962660"/>
          </a:xfrm>
          <a:prstGeom prst="rect">
            <a:avLst/>
          </a:prstGeom>
          <a:noFill/>
        </p:spPr>
      </p:pic>
      <p:pic>
        <p:nvPicPr>
          <p:cNvPr id="1045" name="그림 3" descr="C:/Users/it/AppData/Roaming/PolarisOffice/ETemp/12780_7366304/fImage1438139541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95" y="5182870"/>
            <a:ext cx="920115" cy="925195"/>
          </a:xfrm>
          <a:prstGeom prst="rect">
            <a:avLst/>
          </a:prstGeom>
          <a:noFill/>
        </p:spPr>
      </p:pic>
      <p:pic>
        <p:nvPicPr>
          <p:cNvPr id="1046" name="그림 5" descr="C:/Users/it/AppData/Roaming/PolarisOffice/ETemp/12780_7366304/fImage94320398846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0" y="5021580"/>
            <a:ext cx="1455420" cy="11652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64026" y="2502001"/>
            <a:ext cx="125966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 err="1" smtClean="0"/>
              <a:t>ChatGPT</a:t>
            </a:r>
            <a:endParaRPr lang="ko-KR" altLang="en-US" sz="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449115" y="5424606"/>
            <a:ext cx="135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Query DSL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418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 flipH="1" flipV="1">
            <a:off x="173990" y="338455"/>
            <a:ext cx="12255500" cy="73787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  <a:scene3d>
            <a:camera prst="orthographicFront"/>
            <a:lightRig rig="threePt" dir="t"/>
          </a:scene3d>
          <a:sp3d>
            <a:bevelT/>
            <a:bevelB/>
            <a:contourClr>
              <a:srgbClr val="000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25120" y="385445"/>
            <a:ext cx="4316730" cy="565785"/>
            <a:chOff x="325120" y="385445"/>
            <a:chExt cx="4316730" cy="56578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125855" y="385445"/>
              <a:ext cx="330073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ko-KR" sz="1200" b="1">
                  <a:solidFill>
                    <a:srgbClr val="CCDFD9"/>
                  </a:solidFill>
                  <a:latin typeface="맑은 고딕" charset="0"/>
                  <a:ea typeface="맑은 고딕" charset="0"/>
                </a:rPr>
                <a:t>Project Team Composition and Roles</a:t>
              </a:r>
              <a:endParaRPr lang="ko-KR" altLang="en-US" sz="1200" b="1">
                <a:solidFill>
                  <a:srgbClr val="CCDFD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0295" y="520700"/>
              <a:ext cx="3551555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sz="22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altLang="en-US" sz="2200" b="1" dirty="0" smtClean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디테일</a:t>
              </a:r>
              <a:endParaRPr lang="ko-KR" altLang="en-US" sz="22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25120" y="460375"/>
              <a:ext cx="857885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800" b="1" dirty="0" smtClean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en-US" altLang="ko-KR" sz="2800" b="1" dirty="0">
                  <a:solidFill>
                    <a:srgbClr val="006242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2800" b="1" dirty="0">
                <a:solidFill>
                  <a:srgbClr val="006242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rgbClr val="00624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3270" cy="234950"/>
          </a:xfrm>
          <a:prstGeom prst="rect">
            <a:avLst/>
          </a:prstGeom>
          <a:noFill/>
        </p:spPr>
      </p:pic>
      <p:grpSp>
        <p:nvGrpSpPr>
          <p:cNvPr id="28" name="Group 5"/>
          <p:cNvGrpSpPr>
            <a:grpSpLocks/>
          </p:cNvGrpSpPr>
          <p:nvPr/>
        </p:nvGrpSpPr>
        <p:grpSpPr>
          <a:xfrm>
            <a:off x="541655" y="1430020"/>
            <a:ext cx="10527665" cy="368935"/>
            <a:chOff x="541655" y="1430020"/>
            <a:chExt cx="10527665" cy="36893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43585" y="1430020"/>
              <a:ext cx="1032573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USE CASE</a:t>
              </a:r>
              <a:endParaRPr lang="ko-KR" altLang="en-US" b="1" dirty="0"/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6"/>
                <a:gd name="TY0" fmla="*/ 214932 h 506847"/>
                <a:gd name="TX1" fmla="*/ 66705 w 450216"/>
                <a:gd name="TY1" fmla="*/ 6045 h 506847"/>
                <a:gd name="TX2" fmla="*/ 0 w 450216"/>
                <a:gd name="TY2" fmla="*/ 44511 h 506847"/>
                <a:gd name="TX3" fmla="*/ 0 w 450216"/>
                <a:gd name="TY3" fmla="*/ 462326 h 506847"/>
                <a:gd name="TX4" fmla="*/ 66705 w 450216"/>
                <a:gd name="TY4" fmla="*/ 500812 h 506847"/>
                <a:gd name="TX5" fmla="*/ 428021 w 450216"/>
                <a:gd name="TY5" fmla="*/ 291905 h 506847"/>
                <a:gd name="TX6" fmla="*/ 428021 w 450216"/>
                <a:gd name="TY6" fmla="*/ 214932 h 50684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6" h="506847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130" name="Rect 0"/>
          <p:cNvSpPr txBox="1">
            <a:spLocks/>
          </p:cNvSpPr>
          <p:nvPr/>
        </p:nvSpPr>
        <p:spPr>
          <a:xfrm>
            <a:off x="0" y="0"/>
            <a:ext cx="12193270" cy="169545"/>
          </a:xfrm>
          <a:prstGeom prst="rect">
            <a:avLst/>
          </a:prstGeom>
          <a:solidFill>
            <a:srgbClr val="006242"/>
          </a:solidFill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/>
          <p:cNvSpPr>
            <a:spLocks/>
          </p:cNvSpPr>
          <p:nvPr/>
        </p:nvSpPr>
        <p:spPr>
          <a:xfrm>
            <a:off x="-12700" y="170180"/>
            <a:ext cx="12218035" cy="180340"/>
          </a:xfrm>
          <a:prstGeom prst="rect">
            <a:avLst/>
          </a:prstGeom>
          <a:solidFill>
            <a:srgbClr val="006242">
              <a:alpha val="2001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745" y="6478270"/>
            <a:ext cx="1284605" cy="376555"/>
          </a:xfrm>
          <a:prstGeom prst="rect">
            <a:avLst/>
          </a:prstGeom>
          <a:noFill/>
        </p:spPr>
      </p:pic>
      <p:pic>
        <p:nvPicPr>
          <p:cNvPr id="138" name="그림 107" descr="C:/Users/it/AppData/Roaming/PolarisOffice/ETemp/19056_15401664/fImage145545636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95" y="2266315"/>
            <a:ext cx="7285355" cy="4215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91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20</Pages>
  <Words>938</Words>
  <Characters>0</Characters>
  <Application>Microsoft Office PowerPoint</Application>
  <DocSecurity>0</DocSecurity>
  <PresentationFormat>와이드스크린</PresentationFormat>
  <Lines>0</Lines>
  <Paragraphs>243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G마켓 산스 Bold</vt:lpstr>
      <vt:lpstr>G마켓 산스 Medium</vt:lpstr>
      <vt:lpstr>나눔고딕 ExtraBold</vt:lpstr>
      <vt:lpstr>나눔바른고딕</vt:lpstr>
      <vt:lpstr>맑은 고딕</vt:lpstr>
      <vt:lpstr>세방고딕 Bold</vt:lpstr>
      <vt:lpstr>세방고딕 Regular</vt:lpstr>
      <vt:lpstr>Arial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it</cp:lastModifiedBy>
  <cp:revision>5</cp:revision>
  <dcterms:modified xsi:type="dcterms:W3CDTF">2025-05-07T05:27:05Z</dcterms:modified>
  <cp:version>10.105.269.55310</cp:version>
</cp:coreProperties>
</file>